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8" r:id="rId3"/>
    <p:sldId id="309" r:id="rId4"/>
    <p:sldId id="310" r:id="rId5"/>
    <p:sldId id="311" r:id="rId6"/>
    <p:sldId id="312" r:id="rId7"/>
    <p:sldId id="313" r:id="rId8"/>
    <p:sldId id="314" r:id="rId9"/>
    <p:sldId id="315" r:id="rId10"/>
    <p:sldId id="319" r:id="rId11"/>
    <p:sldId id="316" r:id="rId12"/>
    <p:sldId id="317" r:id="rId13"/>
    <p:sldId id="318" r:id="rId14"/>
    <p:sldId id="259" r:id="rId15"/>
    <p:sldId id="260" r:id="rId16"/>
    <p:sldId id="261" r:id="rId17"/>
    <p:sldId id="327" r:id="rId18"/>
    <p:sldId id="262" r:id="rId19"/>
    <p:sldId id="320" r:id="rId20"/>
    <p:sldId id="323" r:id="rId21"/>
    <p:sldId id="326" r:id="rId22"/>
    <p:sldId id="325" r:id="rId23"/>
    <p:sldId id="324" r:id="rId24"/>
    <p:sldId id="302" r:id="rId25"/>
    <p:sldId id="273" r:id="rId26"/>
    <p:sldId id="271" r:id="rId27"/>
    <p:sldId id="346" r:id="rId28"/>
    <p:sldId id="277" r:id="rId29"/>
    <p:sldId id="278" r:id="rId30"/>
    <p:sldId id="272" r:id="rId31"/>
    <p:sldId id="301" r:id="rId32"/>
    <p:sldId id="280" r:id="rId33"/>
    <p:sldId id="281" r:id="rId34"/>
    <p:sldId id="282" r:id="rId35"/>
    <p:sldId id="283" r:id="rId36"/>
    <p:sldId id="284" r:id="rId37"/>
    <p:sldId id="285" r:id="rId38"/>
    <p:sldId id="293" r:id="rId39"/>
    <p:sldId id="295" r:id="rId40"/>
    <p:sldId id="294" r:id="rId41"/>
    <p:sldId id="296" r:id="rId42"/>
    <p:sldId id="328" r:id="rId43"/>
    <p:sldId id="333" r:id="rId44"/>
    <p:sldId id="330" r:id="rId45"/>
    <p:sldId id="287" r:id="rId46"/>
    <p:sldId id="289" r:id="rId47"/>
    <p:sldId id="332" r:id="rId48"/>
    <p:sldId id="290" r:id="rId49"/>
    <p:sldId id="292" r:id="rId50"/>
    <p:sldId id="291" r:id="rId51"/>
    <p:sldId id="297" r:id="rId52"/>
    <p:sldId id="298" r:id="rId53"/>
    <p:sldId id="299" r:id="rId54"/>
    <p:sldId id="300" r:id="rId55"/>
    <p:sldId id="303" r:id="rId56"/>
    <p:sldId id="304" r:id="rId57"/>
    <p:sldId id="336" r:id="rId58"/>
    <p:sldId id="335" r:id="rId59"/>
    <p:sldId id="305" r:id="rId60"/>
    <p:sldId id="334" r:id="rId61"/>
    <p:sldId id="306" r:id="rId62"/>
    <p:sldId id="338" r:id="rId63"/>
    <p:sldId id="339" r:id="rId64"/>
    <p:sldId id="337" r:id="rId65"/>
    <p:sldId id="342" r:id="rId66"/>
    <p:sldId id="307" r:id="rId67"/>
    <p:sldId id="340" r:id="rId68"/>
    <p:sldId id="341" r:id="rId69"/>
    <p:sldId id="343" r:id="rId70"/>
    <p:sldId id="344" r:id="rId71"/>
    <p:sldId id="345" r:id="rId7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56" d="100"/>
          <a:sy n="56" d="100"/>
        </p:scale>
        <p:origin x="10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0.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wmf"/><Relationship Id="rId2" Type="http://schemas.openxmlformats.org/officeDocument/2006/relationships/image" Target="../media/image54.emf"/><Relationship Id="rId1" Type="http://schemas.openxmlformats.org/officeDocument/2006/relationships/image" Target="../media/image53.emf"/><Relationship Id="rId6" Type="http://schemas.openxmlformats.org/officeDocument/2006/relationships/image" Target="../media/image58.wmf"/><Relationship Id="rId5" Type="http://schemas.openxmlformats.org/officeDocument/2006/relationships/image" Target="../media/image57.emf"/><Relationship Id="rId4"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5" Type="http://schemas.openxmlformats.org/officeDocument/2006/relationships/image" Target="../media/image79.emf"/><Relationship Id="rId4" Type="http://schemas.openxmlformats.org/officeDocument/2006/relationships/image" Target="../media/image7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emf"/><Relationship Id="rId1" Type="http://schemas.openxmlformats.org/officeDocument/2006/relationships/image" Target="../media/image8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5F7F49-1ADC-4E39-9BB1-699ECC301C04}"/>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08DEBBC-1263-44E7-B54B-9A1B1B1B34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715E60D5-8143-4983-B514-D67FC02A17AB}"/>
              </a:ext>
            </a:extLst>
          </p:cNvPr>
          <p:cNvSpPr>
            <a:spLocks noGrp="1"/>
          </p:cNvSpPr>
          <p:nvPr>
            <p:ph type="dt" sz="half" idx="10"/>
          </p:nvPr>
        </p:nvSpPr>
        <p:spPr/>
        <p:txBody>
          <a:bodyPr/>
          <a:lstStyle/>
          <a:p>
            <a:fld id="{5B8E0816-DECB-4CA5-89D5-492E9BEBC2BA}" type="datetimeFigureOut">
              <a:rPr lang="ru-RU" smtClean="0"/>
              <a:t>18.01.2020</a:t>
            </a:fld>
            <a:endParaRPr lang="ru-RU"/>
          </a:p>
        </p:txBody>
      </p:sp>
      <p:sp>
        <p:nvSpPr>
          <p:cNvPr id="5" name="Нижний колонтитул 4">
            <a:extLst>
              <a:ext uri="{FF2B5EF4-FFF2-40B4-BE49-F238E27FC236}">
                <a16:creationId xmlns:a16="http://schemas.microsoft.com/office/drawing/2014/main" id="{A9078F3D-CE5B-4BF5-A751-38F4758B037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18DFA23-84F1-4D6A-BD81-EB06BC188BEC}"/>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3922947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CC2760-AD61-4B01-A410-98205D88A63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25137E3C-4E15-4C9F-B00A-E8B357F5EAA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90A7FF6-39FB-410D-89D6-EAC5A0DECCCF}"/>
              </a:ext>
            </a:extLst>
          </p:cNvPr>
          <p:cNvSpPr>
            <a:spLocks noGrp="1"/>
          </p:cNvSpPr>
          <p:nvPr>
            <p:ph type="dt" sz="half" idx="10"/>
          </p:nvPr>
        </p:nvSpPr>
        <p:spPr/>
        <p:txBody>
          <a:bodyPr/>
          <a:lstStyle/>
          <a:p>
            <a:fld id="{5B8E0816-DECB-4CA5-89D5-492E9BEBC2BA}" type="datetimeFigureOut">
              <a:rPr lang="ru-RU" smtClean="0"/>
              <a:t>18.01.2020</a:t>
            </a:fld>
            <a:endParaRPr lang="ru-RU"/>
          </a:p>
        </p:txBody>
      </p:sp>
      <p:sp>
        <p:nvSpPr>
          <p:cNvPr id="5" name="Нижний колонтитул 4">
            <a:extLst>
              <a:ext uri="{FF2B5EF4-FFF2-40B4-BE49-F238E27FC236}">
                <a16:creationId xmlns:a16="http://schemas.microsoft.com/office/drawing/2014/main" id="{D1BA4E68-0F49-49C4-AFAA-7393E291ED8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940336F-5C16-4D4B-8C75-797E57D5D1EF}"/>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100781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EDB0434-10A6-45AE-988A-753EA4092D1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2A593F6-5638-426E-9D6E-2286836C8753}"/>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7488A2-E6B7-440C-8820-ED69FCFC4149}"/>
              </a:ext>
            </a:extLst>
          </p:cNvPr>
          <p:cNvSpPr>
            <a:spLocks noGrp="1"/>
          </p:cNvSpPr>
          <p:nvPr>
            <p:ph type="dt" sz="half" idx="10"/>
          </p:nvPr>
        </p:nvSpPr>
        <p:spPr/>
        <p:txBody>
          <a:bodyPr/>
          <a:lstStyle/>
          <a:p>
            <a:fld id="{5B8E0816-DECB-4CA5-89D5-492E9BEBC2BA}" type="datetimeFigureOut">
              <a:rPr lang="ru-RU" smtClean="0"/>
              <a:t>18.01.2020</a:t>
            </a:fld>
            <a:endParaRPr lang="ru-RU"/>
          </a:p>
        </p:txBody>
      </p:sp>
      <p:sp>
        <p:nvSpPr>
          <p:cNvPr id="5" name="Нижний колонтитул 4">
            <a:extLst>
              <a:ext uri="{FF2B5EF4-FFF2-40B4-BE49-F238E27FC236}">
                <a16:creationId xmlns:a16="http://schemas.microsoft.com/office/drawing/2014/main" id="{504A91DA-C889-4CF8-B5C0-07F98441557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A96742-9D4C-41FA-980A-392876D5BC93}"/>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416721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123C37-F0C9-4C4A-8D2A-518C0A12A69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69A865D-48F8-4131-ABAD-1A39A030B5A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EDE5F00-94A5-4366-8EE9-619238B874E9}"/>
              </a:ext>
            </a:extLst>
          </p:cNvPr>
          <p:cNvSpPr>
            <a:spLocks noGrp="1"/>
          </p:cNvSpPr>
          <p:nvPr>
            <p:ph type="dt" sz="half" idx="10"/>
          </p:nvPr>
        </p:nvSpPr>
        <p:spPr/>
        <p:txBody>
          <a:bodyPr/>
          <a:lstStyle/>
          <a:p>
            <a:fld id="{5B8E0816-DECB-4CA5-89D5-492E9BEBC2BA}" type="datetimeFigureOut">
              <a:rPr lang="ru-RU" smtClean="0"/>
              <a:t>18.01.2020</a:t>
            </a:fld>
            <a:endParaRPr lang="ru-RU"/>
          </a:p>
        </p:txBody>
      </p:sp>
      <p:sp>
        <p:nvSpPr>
          <p:cNvPr id="5" name="Нижний колонтитул 4">
            <a:extLst>
              <a:ext uri="{FF2B5EF4-FFF2-40B4-BE49-F238E27FC236}">
                <a16:creationId xmlns:a16="http://schemas.microsoft.com/office/drawing/2014/main" id="{9F87DED7-969B-4434-BE7A-134CA58930F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0F5FB39-1CF5-4315-9F6D-3706BE506363}"/>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1740347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DC819E-C2E5-411F-A4A9-CF235A3C622B}"/>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53123EB0-B170-4B6A-ACB6-5BA6207E49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9D1311A-C039-4068-B071-A14799B7DB19}"/>
              </a:ext>
            </a:extLst>
          </p:cNvPr>
          <p:cNvSpPr>
            <a:spLocks noGrp="1"/>
          </p:cNvSpPr>
          <p:nvPr>
            <p:ph type="dt" sz="half" idx="10"/>
          </p:nvPr>
        </p:nvSpPr>
        <p:spPr/>
        <p:txBody>
          <a:bodyPr/>
          <a:lstStyle/>
          <a:p>
            <a:fld id="{5B8E0816-DECB-4CA5-89D5-492E9BEBC2BA}" type="datetimeFigureOut">
              <a:rPr lang="ru-RU" smtClean="0"/>
              <a:t>18.01.2020</a:t>
            </a:fld>
            <a:endParaRPr lang="ru-RU"/>
          </a:p>
        </p:txBody>
      </p:sp>
      <p:sp>
        <p:nvSpPr>
          <p:cNvPr id="5" name="Нижний колонтитул 4">
            <a:extLst>
              <a:ext uri="{FF2B5EF4-FFF2-40B4-BE49-F238E27FC236}">
                <a16:creationId xmlns:a16="http://schemas.microsoft.com/office/drawing/2014/main" id="{B00BA30E-B075-4BB9-B024-BD4D84ACAA1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EEF0413-C9F1-478B-8D9F-B489FEF8298D}"/>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137190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70CB21-3F17-47B1-BA9F-30BA4C7260B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41B1449-7958-40D5-B764-9EB8CC0C65D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E4A94CD-7D19-4F94-8537-EB0899C5F76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71E0EAFD-1BBC-4DAD-ABED-A270005DBA5F}"/>
              </a:ext>
            </a:extLst>
          </p:cNvPr>
          <p:cNvSpPr>
            <a:spLocks noGrp="1"/>
          </p:cNvSpPr>
          <p:nvPr>
            <p:ph type="dt" sz="half" idx="10"/>
          </p:nvPr>
        </p:nvSpPr>
        <p:spPr/>
        <p:txBody>
          <a:bodyPr/>
          <a:lstStyle/>
          <a:p>
            <a:fld id="{5B8E0816-DECB-4CA5-89D5-492E9BEBC2BA}" type="datetimeFigureOut">
              <a:rPr lang="ru-RU" smtClean="0"/>
              <a:t>18.01.2020</a:t>
            </a:fld>
            <a:endParaRPr lang="ru-RU"/>
          </a:p>
        </p:txBody>
      </p:sp>
      <p:sp>
        <p:nvSpPr>
          <p:cNvPr id="6" name="Нижний колонтитул 5">
            <a:extLst>
              <a:ext uri="{FF2B5EF4-FFF2-40B4-BE49-F238E27FC236}">
                <a16:creationId xmlns:a16="http://schemas.microsoft.com/office/drawing/2014/main" id="{A02CD221-8887-4675-8883-CF187C885A0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2BEEF91-FF62-4FEA-A9E2-D6C15C0B6B9A}"/>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83779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D8C29C-4A49-45FC-B906-4F9D3B97144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3868FF74-E272-4B86-8CA7-9F67C534D9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BC09892F-0F7C-456B-8517-32C5EE19BBF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8823079-DD58-4A78-8177-798E799128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CBF980E-6A81-4A8C-92D7-0406F105EDC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F102180-36FB-42D4-B155-C4E630CE9668}"/>
              </a:ext>
            </a:extLst>
          </p:cNvPr>
          <p:cNvSpPr>
            <a:spLocks noGrp="1"/>
          </p:cNvSpPr>
          <p:nvPr>
            <p:ph type="dt" sz="half" idx="10"/>
          </p:nvPr>
        </p:nvSpPr>
        <p:spPr/>
        <p:txBody>
          <a:bodyPr/>
          <a:lstStyle/>
          <a:p>
            <a:fld id="{5B8E0816-DECB-4CA5-89D5-492E9BEBC2BA}" type="datetimeFigureOut">
              <a:rPr lang="ru-RU" smtClean="0"/>
              <a:t>18.01.2020</a:t>
            </a:fld>
            <a:endParaRPr lang="ru-RU"/>
          </a:p>
        </p:txBody>
      </p:sp>
      <p:sp>
        <p:nvSpPr>
          <p:cNvPr id="8" name="Нижний колонтитул 7">
            <a:extLst>
              <a:ext uri="{FF2B5EF4-FFF2-40B4-BE49-F238E27FC236}">
                <a16:creationId xmlns:a16="http://schemas.microsoft.com/office/drawing/2014/main" id="{E48BF6AE-D861-431E-B0E3-CE35EF3E747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9C7EC2C-B48A-482D-BDF1-E1163C9261FB}"/>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114221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87B1AA-61AE-4F22-9C11-7A5919EE2A19}"/>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B28E86D4-2D9B-4D30-A241-81E9A647C826}"/>
              </a:ext>
            </a:extLst>
          </p:cNvPr>
          <p:cNvSpPr>
            <a:spLocks noGrp="1"/>
          </p:cNvSpPr>
          <p:nvPr>
            <p:ph type="dt" sz="half" idx="10"/>
          </p:nvPr>
        </p:nvSpPr>
        <p:spPr/>
        <p:txBody>
          <a:bodyPr/>
          <a:lstStyle/>
          <a:p>
            <a:fld id="{5B8E0816-DECB-4CA5-89D5-492E9BEBC2BA}" type="datetimeFigureOut">
              <a:rPr lang="ru-RU" smtClean="0"/>
              <a:t>18.01.2020</a:t>
            </a:fld>
            <a:endParaRPr lang="ru-RU"/>
          </a:p>
        </p:txBody>
      </p:sp>
      <p:sp>
        <p:nvSpPr>
          <p:cNvPr id="4" name="Нижний колонтитул 3">
            <a:extLst>
              <a:ext uri="{FF2B5EF4-FFF2-40B4-BE49-F238E27FC236}">
                <a16:creationId xmlns:a16="http://schemas.microsoft.com/office/drawing/2014/main" id="{5F2BEAAB-37E3-46E0-A05F-9452A548314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829B5E3-34FA-4796-B2AC-17D6BFA5C29D}"/>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2081020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0E4D368A-8200-45CC-A97D-0E83E60C5965}"/>
              </a:ext>
            </a:extLst>
          </p:cNvPr>
          <p:cNvSpPr>
            <a:spLocks noGrp="1"/>
          </p:cNvSpPr>
          <p:nvPr>
            <p:ph type="dt" sz="half" idx="10"/>
          </p:nvPr>
        </p:nvSpPr>
        <p:spPr/>
        <p:txBody>
          <a:bodyPr/>
          <a:lstStyle/>
          <a:p>
            <a:fld id="{5B8E0816-DECB-4CA5-89D5-492E9BEBC2BA}" type="datetimeFigureOut">
              <a:rPr lang="ru-RU" smtClean="0"/>
              <a:t>18.01.2020</a:t>
            </a:fld>
            <a:endParaRPr lang="ru-RU"/>
          </a:p>
        </p:txBody>
      </p:sp>
      <p:sp>
        <p:nvSpPr>
          <p:cNvPr id="3" name="Нижний колонтитул 2">
            <a:extLst>
              <a:ext uri="{FF2B5EF4-FFF2-40B4-BE49-F238E27FC236}">
                <a16:creationId xmlns:a16="http://schemas.microsoft.com/office/drawing/2014/main" id="{12BBECFB-69C5-4B49-8866-D55023D11B9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2D18C88-BD58-4D21-9D3A-C8CED26F521D}"/>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3436853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C9EE6E-F9B8-490E-B2E1-190257806CF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309C1751-5C84-4AED-99AB-167FF68A7E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A546C96F-5FD8-4C54-B079-FE59DEE132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464CE15-C70A-46EC-8DAA-6C01C8F1995B}"/>
              </a:ext>
            </a:extLst>
          </p:cNvPr>
          <p:cNvSpPr>
            <a:spLocks noGrp="1"/>
          </p:cNvSpPr>
          <p:nvPr>
            <p:ph type="dt" sz="half" idx="10"/>
          </p:nvPr>
        </p:nvSpPr>
        <p:spPr/>
        <p:txBody>
          <a:bodyPr/>
          <a:lstStyle/>
          <a:p>
            <a:fld id="{5B8E0816-DECB-4CA5-89D5-492E9BEBC2BA}" type="datetimeFigureOut">
              <a:rPr lang="ru-RU" smtClean="0"/>
              <a:t>18.01.2020</a:t>
            </a:fld>
            <a:endParaRPr lang="ru-RU"/>
          </a:p>
        </p:txBody>
      </p:sp>
      <p:sp>
        <p:nvSpPr>
          <p:cNvPr id="6" name="Нижний колонтитул 5">
            <a:extLst>
              <a:ext uri="{FF2B5EF4-FFF2-40B4-BE49-F238E27FC236}">
                <a16:creationId xmlns:a16="http://schemas.microsoft.com/office/drawing/2014/main" id="{DCD39936-0E09-4C99-B792-2AAE5E5EFB0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6E8CE78-0441-443A-A5C0-D1884EBE680A}"/>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221759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8C429A-F66C-499D-A7A8-87F62A2A060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7D611FBC-2373-4D99-BB4F-4ABDF6CE2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AFDD28B-DCD8-414F-9F2F-F5F43A3B58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817D066-46D6-403B-9956-F0663EB4673F}"/>
              </a:ext>
            </a:extLst>
          </p:cNvPr>
          <p:cNvSpPr>
            <a:spLocks noGrp="1"/>
          </p:cNvSpPr>
          <p:nvPr>
            <p:ph type="dt" sz="half" idx="10"/>
          </p:nvPr>
        </p:nvSpPr>
        <p:spPr/>
        <p:txBody>
          <a:bodyPr/>
          <a:lstStyle/>
          <a:p>
            <a:fld id="{5B8E0816-DECB-4CA5-89D5-492E9BEBC2BA}" type="datetimeFigureOut">
              <a:rPr lang="ru-RU" smtClean="0"/>
              <a:t>18.01.2020</a:t>
            </a:fld>
            <a:endParaRPr lang="ru-RU"/>
          </a:p>
        </p:txBody>
      </p:sp>
      <p:sp>
        <p:nvSpPr>
          <p:cNvPr id="6" name="Нижний колонтитул 5">
            <a:extLst>
              <a:ext uri="{FF2B5EF4-FFF2-40B4-BE49-F238E27FC236}">
                <a16:creationId xmlns:a16="http://schemas.microsoft.com/office/drawing/2014/main" id="{7553D888-CD38-4867-BAA3-54AA61479CB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93FD70D-D9B9-4130-9CAB-1D4756E85353}"/>
              </a:ext>
            </a:extLst>
          </p:cNvPr>
          <p:cNvSpPr>
            <a:spLocks noGrp="1"/>
          </p:cNvSpPr>
          <p:nvPr>
            <p:ph type="sldNum" sz="quarter" idx="12"/>
          </p:nvPr>
        </p:nvSpPr>
        <p:spPr/>
        <p:txBody>
          <a:bodyPr/>
          <a:lstStyle/>
          <a:p>
            <a:fld id="{CB1B5CAA-9EE2-4822-A45A-6B46C70405E2}" type="slidenum">
              <a:rPr lang="ru-RU" smtClean="0"/>
              <a:t>‹#›</a:t>
            </a:fld>
            <a:endParaRPr lang="ru-RU"/>
          </a:p>
        </p:txBody>
      </p:sp>
    </p:spTree>
    <p:extLst>
      <p:ext uri="{BB962C8B-B14F-4D97-AF65-F5344CB8AC3E}">
        <p14:creationId xmlns:p14="http://schemas.microsoft.com/office/powerpoint/2010/main" val="2232656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1E5D82-1633-421D-AA19-AD2291A582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1C3F42A-57AE-4420-A603-CC78194C06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2B2BEE-F275-4470-8ACE-E28D606AE0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E0816-DECB-4CA5-89D5-492E9BEBC2BA}" type="datetimeFigureOut">
              <a:rPr lang="ru-RU" smtClean="0"/>
              <a:t>18.01.2020</a:t>
            </a:fld>
            <a:endParaRPr lang="ru-RU"/>
          </a:p>
        </p:txBody>
      </p:sp>
      <p:sp>
        <p:nvSpPr>
          <p:cNvPr id="5" name="Нижний колонтитул 4">
            <a:extLst>
              <a:ext uri="{FF2B5EF4-FFF2-40B4-BE49-F238E27FC236}">
                <a16:creationId xmlns:a16="http://schemas.microsoft.com/office/drawing/2014/main" id="{8C0B1798-6B76-440F-8965-F15516AF1B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7FEA8F5-62CA-4EFB-BF7B-53608619B8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B5CAA-9EE2-4822-A45A-6B46C70405E2}" type="slidenum">
              <a:rPr lang="ru-RU" smtClean="0"/>
              <a:t>‹#›</a:t>
            </a:fld>
            <a:endParaRPr lang="ru-RU"/>
          </a:p>
        </p:txBody>
      </p:sp>
    </p:spTree>
    <p:extLst>
      <p:ext uri="{BB962C8B-B14F-4D97-AF65-F5344CB8AC3E}">
        <p14:creationId xmlns:p14="http://schemas.microsoft.com/office/powerpoint/2010/main" val="953099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1.png"/><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57.emf"/><Relationship Id="rId2" Type="http://schemas.openxmlformats.org/officeDocument/2006/relationships/slideLayout" Target="../slideLayouts/slideLayout7.xml"/><Relationship Id="rId16" Type="http://schemas.openxmlformats.org/officeDocument/2006/relationships/image" Target="../media/image59.wmf"/><Relationship Id="rId1" Type="http://schemas.openxmlformats.org/officeDocument/2006/relationships/vmlDrawing" Target="../drawings/vmlDrawing2.vml"/><Relationship Id="rId6" Type="http://schemas.openxmlformats.org/officeDocument/2006/relationships/image" Target="../media/image54.e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56.emf"/><Relationship Id="rId4" Type="http://schemas.openxmlformats.org/officeDocument/2006/relationships/image" Target="../media/image53.emf"/><Relationship Id="rId9" Type="http://schemas.openxmlformats.org/officeDocument/2006/relationships/oleObject" Target="../embeddings/oleObject5.bin"/><Relationship Id="rId14" Type="http://schemas.openxmlformats.org/officeDocument/2006/relationships/image" Target="../media/image58.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4.png"/><Relationship Id="rId11" Type="http://schemas.openxmlformats.org/officeDocument/2006/relationships/image" Target="../media/image62.emf"/><Relationship Id="rId5" Type="http://schemas.openxmlformats.org/officeDocument/2006/relationships/image" Target="../media/image60.wmf"/><Relationship Id="rId10" Type="http://schemas.openxmlformats.org/officeDocument/2006/relationships/oleObject" Target="../embeddings/oleObject11.bin"/><Relationship Id="rId4" Type="http://schemas.openxmlformats.org/officeDocument/2006/relationships/oleObject" Target="../embeddings/oleObject9.bin"/><Relationship Id="rId9" Type="http://schemas.openxmlformats.org/officeDocument/2006/relationships/image" Target="../media/image61.emf"/></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8.png"/><Relationship Id="rId7" Type="http://schemas.openxmlformats.org/officeDocument/2006/relationships/image" Target="../media/image67.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image" Target="../media/image66.emf"/><Relationship Id="rId4" Type="http://schemas.openxmlformats.org/officeDocument/2006/relationships/oleObject" Target="../embeddings/oleObject12.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50.png"/><Relationship Id="rId7" Type="http://schemas.openxmlformats.org/officeDocument/2006/relationships/image" Target="../media/image74.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6.bin"/><Relationship Id="rId5" Type="http://schemas.openxmlformats.org/officeDocument/2006/relationships/image" Target="../media/image73.wmf"/><Relationship Id="rId4" Type="http://schemas.openxmlformats.org/officeDocument/2006/relationships/oleObject" Target="../embeddings/oleObject15.bin"/><Relationship Id="rId9" Type="http://schemas.openxmlformats.org/officeDocument/2006/relationships/image" Target="../media/image75.wmf"/></Relationships>
</file>

<file path=ppt/slides/_rels/slide43.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80.png"/><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79.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76.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78.emf"/><Relationship Id="rId4" Type="http://schemas.openxmlformats.org/officeDocument/2006/relationships/image" Target="../media/image75.wmf"/><Relationship Id="rId9" Type="http://schemas.openxmlformats.org/officeDocument/2006/relationships/oleObject" Target="../embeddings/oleObject21.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wmf"/></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86.emf"/><Relationship Id="rId5" Type="http://schemas.openxmlformats.org/officeDocument/2006/relationships/oleObject" Target="../embeddings/oleObject25.bin"/><Relationship Id="rId4" Type="http://schemas.openxmlformats.org/officeDocument/2006/relationships/image" Target="../media/image85.wmf"/></Relationships>
</file>

<file path=ppt/slides/_rels/slide4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5.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64.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96.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98.wmf"/><Relationship Id="rId5" Type="http://schemas.openxmlformats.org/officeDocument/2006/relationships/oleObject" Target="../embeddings/oleObject29.bin"/><Relationship Id="rId4" Type="http://schemas.openxmlformats.org/officeDocument/2006/relationships/image" Target="../media/image97.wmf"/></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103.png"/><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04.png"/><Relationship Id="rId5" Type="http://schemas.openxmlformats.org/officeDocument/2006/relationships/image" Target="../media/image101.wmf"/><Relationship Id="rId4" Type="http://schemas.openxmlformats.org/officeDocument/2006/relationships/oleObject" Target="../embeddings/oleObject30.bin"/></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14.png"/><Relationship Id="rId5" Type="http://schemas.openxmlformats.org/officeDocument/2006/relationships/oleObject" Target="../embeddings/oleObject34.bin"/><Relationship Id="rId4" Type="http://schemas.openxmlformats.org/officeDocument/2006/relationships/image" Target="../media/image113.png"/></Relationships>
</file>

<file path=ppt/slides/_rels/slide6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2F6753-662C-4C82-9C2D-A98FCE5BD588}"/>
              </a:ext>
            </a:extLst>
          </p:cNvPr>
          <p:cNvSpPr txBox="1"/>
          <p:nvPr/>
        </p:nvSpPr>
        <p:spPr>
          <a:xfrm>
            <a:off x="895350" y="1085848"/>
            <a:ext cx="9963150" cy="3554819"/>
          </a:xfrm>
          <a:prstGeom prst="rect">
            <a:avLst/>
          </a:prstGeom>
          <a:noFill/>
        </p:spPr>
        <p:txBody>
          <a:bodyPr wrap="square" rtlCol="0">
            <a:spAutoFit/>
          </a:bodyPr>
          <a:lstStyle/>
          <a:p>
            <a:r>
              <a:rPr lang="ru-RU" sz="2000" dirty="0"/>
              <a:t>Тема 1.1. Введение. Инфокоммуникационные сети, линии и каналы связи.</a:t>
            </a:r>
            <a:endParaRPr lang="en-US" sz="2000" dirty="0"/>
          </a:p>
          <a:p>
            <a:pPr marR="100330" algn="just">
              <a:spcAft>
                <a:spcPts val="0"/>
              </a:spcAft>
            </a:pPr>
            <a:r>
              <a:rPr lang="ru-RU" sz="2000" dirty="0">
                <a:effectLst/>
              </a:rPr>
              <a:t>Тема 1.2. Пассивные оптические сети.</a:t>
            </a:r>
            <a:endParaRPr lang="en-US" sz="2000" dirty="0">
              <a:effectLst/>
            </a:endParaRPr>
          </a:p>
          <a:p>
            <a:pPr marR="100330"/>
            <a:r>
              <a:rPr lang="ru-RU" sz="2000" dirty="0">
                <a:effectLst/>
              </a:rPr>
              <a:t>Тема 1.3. Сигналы в коммуникационных системах.</a:t>
            </a:r>
            <a:endParaRPr lang="en-US" sz="2000" dirty="0">
              <a:effectLst/>
            </a:endParaRPr>
          </a:p>
          <a:p>
            <a:pPr marR="100330"/>
            <a:r>
              <a:rPr lang="ru-RU" sz="2000" dirty="0">
                <a:effectLst/>
              </a:rPr>
              <a:t>Тема 1.4.Помехи в линиях и каналах связи</a:t>
            </a:r>
            <a:endParaRPr lang="en-US" sz="2000" dirty="0">
              <a:effectLst/>
            </a:endParaRPr>
          </a:p>
          <a:p>
            <a:pPr marR="100330"/>
            <a:r>
              <a:rPr lang="ru-RU" sz="2000" dirty="0">
                <a:effectLst/>
              </a:rPr>
              <a:t>Тема 1.5.Обработка сигналов в системах передачи данных.</a:t>
            </a:r>
            <a:endParaRPr lang="en-US" sz="2000" dirty="0">
              <a:effectLst/>
            </a:endParaRPr>
          </a:p>
          <a:p>
            <a:pPr marR="100330"/>
            <a:r>
              <a:rPr lang="ru-RU" sz="2000" dirty="0">
                <a:effectLst/>
              </a:rPr>
              <a:t>Тема 1.6.Синхронизация в коммуникационных системах.</a:t>
            </a:r>
            <a:endParaRPr lang="en-US" sz="2000" dirty="0">
              <a:effectLst/>
            </a:endParaRPr>
          </a:p>
          <a:p>
            <a:pPr marR="100330"/>
            <a:r>
              <a:rPr lang="ru-RU" sz="2000" dirty="0">
                <a:ea typeface="Times New Roman" panose="02020603050405020304" pitchFamily="18" charset="0"/>
              </a:rPr>
              <a:t>Тема 2.1.</a:t>
            </a:r>
            <a:r>
              <a:rPr lang="ru-RU" sz="2000" b="1" dirty="0">
                <a:ea typeface="Times New Roman" panose="02020603050405020304" pitchFamily="18" charset="0"/>
              </a:rPr>
              <a:t> </a:t>
            </a:r>
            <a:r>
              <a:rPr lang="ru-RU" sz="2000" dirty="0">
                <a:ea typeface="Times New Roman" panose="02020603050405020304" pitchFamily="18" charset="0"/>
              </a:rPr>
              <a:t>Локальные компьютерные сети. Топология, методы доступа.</a:t>
            </a:r>
          </a:p>
          <a:p>
            <a:pPr marR="100330"/>
            <a:r>
              <a:rPr lang="ru-RU" sz="2000" dirty="0">
                <a:ea typeface="Times New Roman" panose="02020603050405020304" pitchFamily="18" charset="0"/>
              </a:rPr>
              <a:t>Тема 2.2. Способы коммутации кадров на канальном уровне.</a:t>
            </a:r>
            <a:endParaRPr lang="en-US" sz="2000" dirty="0">
              <a:ea typeface="Times New Roman" panose="02020603050405020304" pitchFamily="18" charset="0"/>
            </a:endParaRPr>
          </a:p>
          <a:p>
            <a:pPr marR="100330" algn="just">
              <a:spcAft>
                <a:spcPts val="300"/>
              </a:spcAft>
            </a:pPr>
            <a:r>
              <a:rPr lang="ru-RU" sz="2000" dirty="0">
                <a:ea typeface="Times New Roman" panose="02020603050405020304" pitchFamily="18" charset="0"/>
              </a:rPr>
              <a:t>Тема 2.3.</a:t>
            </a:r>
            <a:r>
              <a:rPr lang="ru-RU" sz="2000" b="1" dirty="0">
                <a:ea typeface="Times New Roman" panose="02020603050405020304" pitchFamily="18" charset="0"/>
              </a:rPr>
              <a:t> </a:t>
            </a:r>
            <a:r>
              <a:rPr lang="ru-RU" sz="2000" dirty="0">
                <a:ea typeface="Times New Roman" panose="02020603050405020304" pitchFamily="18" charset="0"/>
              </a:rPr>
              <a:t>Устройство и конфигурация коммутаторов локальных сетей. </a:t>
            </a:r>
            <a:endParaRPr lang="en-US" sz="2000" dirty="0">
              <a:ea typeface="Times New Roman" panose="02020603050405020304" pitchFamily="18" charset="0"/>
            </a:endParaRPr>
          </a:p>
          <a:p>
            <a:pPr marR="100330" algn="just">
              <a:spcAft>
                <a:spcPts val="300"/>
              </a:spcAft>
            </a:pPr>
            <a:r>
              <a:rPr lang="ru-RU" sz="2000" dirty="0">
                <a:ea typeface="Times New Roman" panose="02020603050405020304" pitchFamily="18" charset="0"/>
              </a:rPr>
              <a:t>Тема 2.4. Виртуальные локальные сети</a:t>
            </a:r>
            <a:endParaRPr lang="ru-RU" sz="2000" dirty="0">
              <a:effectLst/>
              <a:ea typeface="Times New Roman" panose="02020603050405020304" pitchFamily="18" charset="0"/>
            </a:endParaRPr>
          </a:p>
          <a:p>
            <a:r>
              <a:rPr lang="ru-RU" sz="2000" dirty="0">
                <a:ea typeface="Times New Roman" panose="02020603050405020304" pitchFamily="18" charset="0"/>
              </a:rPr>
              <a:t>Заключение. Перспективы развития </a:t>
            </a:r>
            <a:endParaRPr lang="ru-RU" sz="2000" dirty="0"/>
          </a:p>
        </p:txBody>
      </p:sp>
      <p:sp>
        <p:nvSpPr>
          <p:cNvPr id="15" name="Прямоугольник 14">
            <a:extLst>
              <a:ext uri="{FF2B5EF4-FFF2-40B4-BE49-F238E27FC236}">
                <a16:creationId xmlns:a16="http://schemas.microsoft.com/office/drawing/2014/main" id="{35F9A186-E1DD-4CEF-8046-9AB96E92B794}"/>
              </a:ext>
            </a:extLst>
          </p:cNvPr>
          <p:cNvSpPr/>
          <p:nvPr/>
        </p:nvSpPr>
        <p:spPr>
          <a:xfrm>
            <a:off x="895350" y="483193"/>
            <a:ext cx="10708104" cy="646331"/>
          </a:xfrm>
          <a:prstGeom prst="rect">
            <a:avLst/>
          </a:prstGeom>
        </p:spPr>
        <p:txBody>
          <a:bodyPr wrap="square">
            <a:spAutoFit/>
          </a:bodyPr>
          <a:lstStyle/>
          <a:p>
            <a:pPr algn="ctr"/>
            <a:r>
              <a:rPr lang="ru-RU" b="1" spc="100" dirty="0">
                <a:solidFill>
                  <a:srgbClr val="0033CC"/>
                </a:solidFill>
                <a:latin typeface="Verdana" panose="020B0604030504040204" pitchFamily="34" charset="0"/>
              </a:rPr>
              <a:t>Инфокоммуникационные системы и сети Ч.1. Содержание дисциплины.</a:t>
            </a:r>
          </a:p>
          <a:p>
            <a:pPr algn="ctr"/>
            <a:endParaRPr lang="ru-RU" spc="100" dirty="0">
              <a:solidFill>
                <a:srgbClr val="0033CC"/>
              </a:solidFill>
            </a:endParaRPr>
          </a:p>
        </p:txBody>
      </p:sp>
      <p:sp>
        <p:nvSpPr>
          <p:cNvPr id="10" name="Text Box 8">
            <a:extLst>
              <a:ext uri="{FF2B5EF4-FFF2-40B4-BE49-F238E27FC236}">
                <a16:creationId xmlns:a16="http://schemas.microsoft.com/office/drawing/2014/main" id="{11563482-FAAD-4EDA-A7F2-71164810572B}"/>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cxnSp>
        <p:nvCxnSpPr>
          <p:cNvPr id="12" name="Прямая соединительная линия 11">
            <a:extLst>
              <a:ext uri="{FF2B5EF4-FFF2-40B4-BE49-F238E27FC236}">
                <a16:creationId xmlns:a16="http://schemas.microsoft.com/office/drawing/2014/main" id="{4287D23E-E26D-47E2-BC59-AD2906AF6A5C}"/>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881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1E8362FF-6A84-49E6-BE3A-5D9AD0053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043" y="1298729"/>
            <a:ext cx="5309108" cy="477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8">
            <a:extLst>
              <a:ext uri="{FF2B5EF4-FFF2-40B4-BE49-F238E27FC236}">
                <a16:creationId xmlns:a16="http://schemas.microsoft.com/office/drawing/2014/main" id="{2E2D339A-3859-4B15-A7CC-89691DA2817D}"/>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Прямоугольник 3">
            <a:extLst>
              <a:ext uri="{FF2B5EF4-FFF2-40B4-BE49-F238E27FC236}">
                <a16:creationId xmlns:a16="http://schemas.microsoft.com/office/drawing/2014/main" id="{89789C65-B922-4F01-8583-B5862F034025}"/>
              </a:ext>
            </a:extLst>
          </p:cNvPr>
          <p:cNvSpPr/>
          <p:nvPr/>
        </p:nvSpPr>
        <p:spPr>
          <a:xfrm>
            <a:off x="802104" y="429715"/>
            <a:ext cx="10668000" cy="369332"/>
          </a:xfrm>
          <a:prstGeom prst="rect">
            <a:avLst/>
          </a:prstGeom>
        </p:spPr>
        <p:txBody>
          <a:bodyPr wrap="square">
            <a:spAutoFit/>
          </a:bodyPr>
          <a:lstStyle/>
          <a:p>
            <a:pPr algn="ctr"/>
            <a:r>
              <a:rPr lang="ru-RU" b="1" cap="all" dirty="0">
                <a:solidFill>
                  <a:srgbClr val="0033CC"/>
                </a:solidFill>
                <a:latin typeface="Verdana" panose="020B0604030504040204" pitchFamily="34" charset="0"/>
                <a:ea typeface="Verdana" panose="020B0604030504040204" pitchFamily="34" charset="0"/>
                <a:cs typeface="Verdana" panose="020B0604030504040204" pitchFamily="34" charset="0"/>
              </a:rPr>
              <a:t>Линейные сооружения без уплотнения</a:t>
            </a:r>
            <a:endParaRPr lang="ru-RU" b="1" cap="all"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cxnSp>
        <p:nvCxnSpPr>
          <p:cNvPr id="5" name="Прямая соединительная линия 4">
            <a:extLst>
              <a:ext uri="{FF2B5EF4-FFF2-40B4-BE49-F238E27FC236}">
                <a16:creationId xmlns:a16="http://schemas.microsoft.com/office/drawing/2014/main" id="{B552FAB8-86FD-47FE-8EF6-71ECA991F083}"/>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14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a:extLst>
              <a:ext uri="{FF2B5EF4-FFF2-40B4-BE49-F238E27FC236}">
                <a16:creationId xmlns:a16="http://schemas.microsoft.com/office/drawing/2014/main" id="{5CC38E3E-F53D-4704-A5BA-0EF194C34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250" y="1215813"/>
            <a:ext cx="6381702" cy="392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8">
            <a:extLst>
              <a:ext uri="{FF2B5EF4-FFF2-40B4-BE49-F238E27FC236}">
                <a16:creationId xmlns:a16="http://schemas.microsoft.com/office/drawing/2014/main" id="{2BDF7AF6-C2C7-4D5F-8E89-1D7CE0546C7E}"/>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Прямоугольник 3">
            <a:extLst>
              <a:ext uri="{FF2B5EF4-FFF2-40B4-BE49-F238E27FC236}">
                <a16:creationId xmlns:a16="http://schemas.microsoft.com/office/drawing/2014/main" id="{3CB43122-3D8A-43C5-A4D0-6D50FBCC5268}"/>
              </a:ext>
            </a:extLst>
          </p:cNvPr>
          <p:cNvSpPr/>
          <p:nvPr/>
        </p:nvSpPr>
        <p:spPr>
          <a:xfrm>
            <a:off x="802104" y="343450"/>
            <a:ext cx="10668000" cy="646331"/>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Каналообразующая аппаратура с временным разделением каналов.</a:t>
            </a:r>
          </a:p>
          <a:p>
            <a:pPr algn="ctr"/>
            <a:r>
              <a:rPr lang="ru-RU" b="1" spc="100" dirty="0" err="1">
                <a:solidFill>
                  <a:srgbClr val="0033CC"/>
                </a:solidFill>
                <a:latin typeface="Verdana" panose="020B0604030504040204" pitchFamily="34" charset="0"/>
                <a:ea typeface="Verdana" panose="020B0604030504040204" pitchFamily="34" charset="0"/>
                <a:cs typeface="Verdana" panose="020B0604030504040204" pitchFamily="34" charset="0"/>
              </a:rPr>
              <a:t>Плезиохронная</a:t>
            </a:r>
            <a:r>
              <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rPr>
              <a:t> иерархия цифровых каналов.</a:t>
            </a:r>
          </a:p>
        </p:txBody>
      </p:sp>
      <p:cxnSp>
        <p:nvCxnSpPr>
          <p:cNvPr id="5" name="Прямая соединительная линия 4">
            <a:extLst>
              <a:ext uri="{FF2B5EF4-FFF2-40B4-BE49-F238E27FC236}">
                <a16:creationId xmlns:a16="http://schemas.microsoft.com/office/drawing/2014/main" id="{9BC5EE50-BE78-41E7-BAE8-259E53FA1074}"/>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77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BC71B5E-71BA-4161-AF59-F345D91D0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605" y="1284769"/>
            <a:ext cx="7183438"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
            <a:extLst>
              <a:ext uri="{FF2B5EF4-FFF2-40B4-BE49-F238E27FC236}">
                <a16:creationId xmlns:a16="http://schemas.microsoft.com/office/drawing/2014/main" id="{DD01786F-31DC-48A1-9D73-58095B885908}"/>
              </a:ext>
            </a:extLst>
          </p:cNvPr>
          <p:cNvSpPr/>
          <p:nvPr/>
        </p:nvSpPr>
        <p:spPr>
          <a:xfrm>
            <a:off x="3683349" y="645654"/>
            <a:ext cx="4905509" cy="369332"/>
          </a:xfrm>
          <a:prstGeom prst="rect">
            <a:avLst/>
          </a:prstGeom>
        </p:spPr>
        <p:txBody>
          <a:bodyPr wrap="none">
            <a:spAutoFit/>
          </a:bodyPr>
          <a:lstStyle/>
          <a:p>
            <a:pPr algn="ctr">
              <a:spcBef>
                <a:spcPct val="50000"/>
              </a:spcBef>
            </a:pPr>
            <a:r>
              <a:rPr lang="ru-RU" altLang="ru-RU" b="1" dirty="0">
                <a:solidFill>
                  <a:srgbClr val="0033CC"/>
                </a:solidFill>
                <a:latin typeface="Tahoma" panose="020B0604030504040204" pitchFamily="34" charset="0"/>
              </a:rPr>
              <a:t>Структура  сигналов  потоков  Т1  и  Е1</a:t>
            </a:r>
            <a:endParaRPr lang="ru-RU" altLang="ru-RU" sz="1600" dirty="0">
              <a:solidFill>
                <a:srgbClr val="0033CC"/>
              </a:solidFill>
              <a:latin typeface="Tahoma" panose="020B0604030504040204" pitchFamily="34" charset="0"/>
            </a:endParaRPr>
          </a:p>
        </p:txBody>
      </p:sp>
      <p:sp>
        <p:nvSpPr>
          <p:cNvPr id="4" name="Text Box 8">
            <a:extLst>
              <a:ext uri="{FF2B5EF4-FFF2-40B4-BE49-F238E27FC236}">
                <a16:creationId xmlns:a16="http://schemas.microsoft.com/office/drawing/2014/main" id="{D33AF046-AE88-4FC5-A2E6-7C917140BB34}"/>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Прямоугольник 4">
            <a:extLst>
              <a:ext uri="{FF2B5EF4-FFF2-40B4-BE49-F238E27FC236}">
                <a16:creationId xmlns:a16="http://schemas.microsoft.com/office/drawing/2014/main" id="{621DD745-A5B0-4CA9-9875-8A24C4AC7A9E}"/>
              </a:ext>
            </a:extLst>
          </p:cNvPr>
          <p:cNvSpPr/>
          <p:nvPr/>
        </p:nvSpPr>
        <p:spPr>
          <a:xfrm>
            <a:off x="802104" y="343450"/>
            <a:ext cx="10668000" cy="369332"/>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Каналообразующая аппаратура с временным разделением каналов.</a:t>
            </a:r>
          </a:p>
        </p:txBody>
      </p:sp>
      <p:cxnSp>
        <p:nvCxnSpPr>
          <p:cNvPr id="6" name="Прямая соединительная линия 5">
            <a:extLst>
              <a:ext uri="{FF2B5EF4-FFF2-40B4-BE49-F238E27FC236}">
                <a16:creationId xmlns:a16="http://schemas.microsoft.com/office/drawing/2014/main" id="{A8449D21-69E4-473D-8B74-03FF66397E63}"/>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497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8">
            <a:extLst>
              <a:ext uri="{FF2B5EF4-FFF2-40B4-BE49-F238E27FC236}">
                <a16:creationId xmlns:a16="http://schemas.microsoft.com/office/drawing/2014/main" id="{427FC11D-AE1C-4483-AD2F-0E32C0B1E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775" y="4239892"/>
            <a:ext cx="3462937" cy="241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8">
            <a:extLst>
              <a:ext uri="{FF2B5EF4-FFF2-40B4-BE49-F238E27FC236}">
                <a16:creationId xmlns:a16="http://schemas.microsoft.com/office/drawing/2014/main" id="{051CA6A1-F57B-423C-8BF5-F810F52FABCE}"/>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Прямоугольник 4">
            <a:extLst>
              <a:ext uri="{FF2B5EF4-FFF2-40B4-BE49-F238E27FC236}">
                <a16:creationId xmlns:a16="http://schemas.microsoft.com/office/drawing/2014/main" id="{DB2CB063-CB94-488B-BAE4-6EE63FE8AD84}"/>
              </a:ext>
            </a:extLst>
          </p:cNvPr>
          <p:cNvSpPr/>
          <p:nvPr/>
        </p:nvSpPr>
        <p:spPr>
          <a:xfrm>
            <a:off x="802104" y="343450"/>
            <a:ext cx="10668000" cy="646331"/>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Каналообразующая аппаратура с временным разделением каналов.</a:t>
            </a:r>
          </a:p>
          <a:p>
            <a:pPr algn="ctr"/>
            <a:r>
              <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rPr>
              <a:t>Синхронная цифровая иерархия </a:t>
            </a:r>
            <a:r>
              <a:rPr lang="en-US" b="1" spc="100" dirty="0">
                <a:solidFill>
                  <a:srgbClr val="0033CC"/>
                </a:solidFill>
                <a:latin typeface="Verdana" panose="020B0604030504040204" pitchFamily="34" charset="0"/>
                <a:ea typeface="Verdana" panose="020B0604030504040204" pitchFamily="34" charset="0"/>
                <a:cs typeface="Verdana" panose="020B0604030504040204" pitchFamily="34" charset="0"/>
              </a:rPr>
              <a:t>(SDH)</a:t>
            </a:r>
            <a:r>
              <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rPr>
              <a:t>.</a:t>
            </a:r>
          </a:p>
        </p:txBody>
      </p:sp>
      <p:cxnSp>
        <p:nvCxnSpPr>
          <p:cNvPr id="6" name="Прямая соединительная линия 5">
            <a:extLst>
              <a:ext uri="{FF2B5EF4-FFF2-40B4-BE49-F238E27FC236}">
                <a16:creationId xmlns:a16="http://schemas.microsoft.com/office/drawing/2014/main" id="{DA367623-4F8D-40E7-93DE-5A90DE9AD5DB}"/>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Прямоугольник 6">
            <a:extLst>
              <a:ext uri="{FF2B5EF4-FFF2-40B4-BE49-F238E27FC236}">
                <a16:creationId xmlns:a16="http://schemas.microsoft.com/office/drawing/2014/main" id="{57839CD3-E4CA-4738-92BD-3CA962AA8051}"/>
              </a:ext>
            </a:extLst>
          </p:cNvPr>
          <p:cNvSpPr/>
          <p:nvPr/>
        </p:nvSpPr>
        <p:spPr>
          <a:xfrm>
            <a:off x="586596" y="1066184"/>
            <a:ext cx="11059064" cy="1754326"/>
          </a:xfrm>
          <a:prstGeom prst="rect">
            <a:avLst/>
          </a:prstGeom>
        </p:spPr>
        <p:txBody>
          <a:bodyPr wrap="square">
            <a:spAutoFit/>
          </a:bodyPr>
          <a:lstStyle/>
          <a:p>
            <a:pPr>
              <a:spcBef>
                <a:spcPct val="0"/>
              </a:spcBef>
              <a:buClrTx/>
              <a:buSzTx/>
              <a:buFontTx/>
              <a:buNone/>
            </a:pPr>
            <a:r>
              <a:rPr lang="ru-RU" altLang="ru-RU" dirty="0"/>
              <a:t>Среда передачи – оптическое волокно. Передача фрагментами по 2430 байт.</a:t>
            </a:r>
          </a:p>
          <a:p>
            <a:pPr>
              <a:spcBef>
                <a:spcPct val="0"/>
              </a:spcBef>
              <a:buClrTx/>
              <a:buSzTx/>
              <a:buFontTx/>
              <a:buNone/>
            </a:pPr>
            <a:r>
              <a:rPr lang="ru-RU" altLang="ru-RU" dirty="0"/>
              <a:t>Для работы </a:t>
            </a:r>
            <a:r>
              <a:rPr lang="en-US" altLang="ru-RU" dirty="0"/>
              <a:t>SDH</a:t>
            </a:r>
            <a:r>
              <a:rPr lang="ru-RU" altLang="ru-RU" dirty="0"/>
              <a:t> требуется строгая синхронизация приемников и передатчиков. Цезиевые или рубидиевые генераторы. Нестабильность  </a:t>
            </a:r>
          </a:p>
          <a:p>
            <a:pPr>
              <a:spcBef>
                <a:spcPct val="0"/>
              </a:spcBef>
              <a:buClrTx/>
              <a:buSzTx/>
              <a:buFontTx/>
              <a:buNone/>
            </a:pPr>
            <a:r>
              <a:rPr lang="ru-RU" altLang="ru-RU" dirty="0"/>
              <a:t>Первоначально технология называлась «Синхронные оптические сети» </a:t>
            </a:r>
            <a:r>
              <a:rPr lang="en-US" altLang="ru-RU" dirty="0"/>
              <a:t>SONET</a:t>
            </a:r>
            <a:r>
              <a:rPr lang="ru-RU" altLang="ru-RU" dirty="0"/>
              <a:t> в США. Международная – </a:t>
            </a:r>
            <a:r>
              <a:rPr lang="en-US" altLang="ru-RU" dirty="0"/>
              <a:t>SDH</a:t>
            </a:r>
            <a:r>
              <a:rPr lang="ru-RU" altLang="ru-RU" dirty="0"/>
              <a:t>.</a:t>
            </a:r>
          </a:p>
          <a:p>
            <a:pPr>
              <a:spcBef>
                <a:spcPct val="0"/>
              </a:spcBef>
              <a:buClrTx/>
              <a:buSzTx/>
              <a:buFontTx/>
              <a:buNone/>
            </a:pPr>
            <a:r>
              <a:rPr lang="ru-RU" altLang="ru-RU" dirty="0"/>
              <a:t>Цель создания – обеспечить возможность передачи потоков всех цифровых систем; американских Т1-Т4 и европейских Е1-Е4.</a:t>
            </a:r>
          </a:p>
        </p:txBody>
      </p:sp>
      <p:pic>
        <p:nvPicPr>
          <p:cNvPr id="8" name="Рисунок 9">
            <a:extLst>
              <a:ext uri="{FF2B5EF4-FFF2-40B4-BE49-F238E27FC236}">
                <a16:creationId xmlns:a16="http://schemas.microsoft.com/office/drawing/2014/main" id="{C24CE9DE-1A4E-4D11-8312-9B4F7D9E9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900" y="1602681"/>
            <a:ext cx="5524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Group 371">
            <a:extLst>
              <a:ext uri="{FF2B5EF4-FFF2-40B4-BE49-F238E27FC236}">
                <a16:creationId xmlns:a16="http://schemas.microsoft.com/office/drawing/2014/main" id="{23F3EC97-4F75-4AFF-B62C-642E265FFA00}"/>
              </a:ext>
            </a:extLst>
          </p:cNvPr>
          <p:cNvGraphicFramePr>
            <a:graphicFrameLocks noGrp="1"/>
          </p:cNvGraphicFramePr>
          <p:nvPr>
            <p:extLst>
              <p:ext uri="{D42A27DB-BD31-4B8C-83A1-F6EECF244321}">
                <p14:modId xmlns:p14="http://schemas.microsoft.com/office/powerpoint/2010/main" val="3482325988"/>
              </p:ext>
            </p:extLst>
          </p:nvPr>
        </p:nvGraphicFramePr>
        <p:xfrm>
          <a:off x="6487064" y="4342327"/>
          <a:ext cx="3847381" cy="2327113"/>
        </p:xfrm>
        <a:graphic>
          <a:graphicData uri="http://schemas.openxmlformats.org/drawingml/2006/table">
            <a:tbl>
              <a:tblPr/>
              <a:tblGrid>
                <a:gridCol w="1242204">
                  <a:extLst>
                    <a:ext uri="{9D8B030D-6E8A-4147-A177-3AD203B41FA5}">
                      <a16:colId xmlns:a16="http://schemas.microsoft.com/office/drawing/2014/main" val="20000"/>
                    </a:ext>
                  </a:extLst>
                </a:gridCol>
                <a:gridCol w="1065919">
                  <a:extLst>
                    <a:ext uri="{9D8B030D-6E8A-4147-A177-3AD203B41FA5}">
                      <a16:colId xmlns:a16="http://schemas.microsoft.com/office/drawing/2014/main" val="20001"/>
                    </a:ext>
                  </a:extLst>
                </a:gridCol>
                <a:gridCol w="1539258">
                  <a:extLst>
                    <a:ext uri="{9D8B030D-6E8A-4147-A177-3AD203B41FA5}">
                      <a16:colId xmlns:a16="http://schemas.microsoft.com/office/drawing/2014/main" val="20002"/>
                    </a:ext>
                  </a:extLst>
                </a:gridCol>
              </a:tblGrid>
              <a:tr h="803113">
                <a:tc>
                  <a:txBody>
                    <a:bodyPr/>
                    <a:lstStyle/>
                    <a:p>
                      <a:pPr marL="0" marR="0" lvl="0" indent="0" algn="ctr" defTabSz="914400" rtl="0" eaLnBrk="1" fontAlgn="base" latinLnBrk="0" hangingPunct="1">
                        <a:lnSpc>
                          <a:spcPct val="100000"/>
                        </a:lnSpc>
                        <a:spcBef>
                          <a:spcPts val="0"/>
                        </a:spcBef>
                        <a:spcAft>
                          <a:spcPct val="0"/>
                        </a:spcAft>
                        <a:buClrTx/>
                        <a:buSzTx/>
                        <a:buFontTx/>
                        <a:buNone/>
                        <a:tabLst/>
                      </a:pPr>
                      <a:endParaRPr kumimoji="0" lang="ru-RU" sz="1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ts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Обозначение</a:t>
                      </a: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контейнера</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Скорость</a:t>
                      </a: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передачи,</a:t>
                      </a: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Мбит/с</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Соответствующая скорость PDH, Мбит/с</a:t>
                      </a:r>
                      <a:endParaRPr kumimoji="0" lang="ru-RU" sz="1400" b="0" i="0" u="none" strike="noStrike" cap="none" normalizeH="0" baseline="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8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С1.1</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1,648   </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1,544</a:t>
                      </a:r>
                      <a:endParaRPr kumimoji="0" lang="ru-RU" sz="1400" b="0" i="0" u="none" strike="noStrike" cap="none" normalizeH="0" baseline="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С1.2  </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2,224   </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2,048  и  1,544</a:t>
                      </a:r>
                      <a:endParaRPr kumimoji="0" lang="ru-RU" sz="1400" b="0" i="0" u="none" strike="noStrike" cap="none" normalizeH="0" baseline="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8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С2</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6,832   </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6,312</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8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С3</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48,384  </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a:ln>
                            <a:noFill/>
                          </a:ln>
                          <a:solidFill>
                            <a:schemeClr val="tx1"/>
                          </a:solidFill>
                          <a:effectLst/>
                          <a:latin typeface="Times New Roman" pitchFamily="18" charset="0"/>
                          <a:cs typeface="Times New Roman" pitchFamily="18" charset="0"/>
                        </a:rPr>
                        <a:t>44,734  и  34,368</a:t>
                      </a:r>
                      <a:endParaRPr kumimoji="0" lang="ru-RU" sz="1400" b="0" i="0" u="none" strike="noStrike" cap="none" normalizeH="0" baseline="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8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С4</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rgbClr val="0033CC"/>
                          </a:solidFill>
                          <a:effectLst/>
                          <a:latin typeface="Times New Roman" pitchFamily="18" charset="0"/>
                          <a:cs typeface="Times New Roman" pitchFamily="18" charset="0"/>
                        </a:rPr>
                        <a:t>149,760 </a:t>
                      </a:r>
                      <a:endParaRPr kumimoji="0" lang="ru-RU" sz="1400" b="0" i="0" u="none" strike="noStrike" cap="none" normalizeH="0" baseline="0" dirty="0">
                        <a:ln>
                          <a:noFill/>
                        </a:ln>
                        <a:solidFill>
                          <a:srgbClr val="0033CC"/>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a:ln>
                            <a:noFill/>
                          </a:ln>
                          <a:solidFill>
                            <a:schemeClr val="tx1"/>
                          </a:solidFill>
                          <a:effectLst/>
                          <a:latin typeface="Times New Roman" pitchFamily="18" charset="0"/>
                          <a:cs typeface="Times New Roman" pitchFamily="18" charset="0"/>
                        </a:rPr>
                        <a:t>139,264</a:t>
                      </a:r>
                      <a:endParaRPr kumimoji="0" lang="ru-RU" sz="1400" b="0" i="0" u="none" strike="noStrike" cap="none" normalizeH="0" baseline="0" dirty="0">
                        <a:ln>
                          <a:noFill/>
                        </a:ln>
                        <a:solidFill>
                          <a:schemeClr val="tx1"/>
                        </a:solidFill>
                        <a:effectLst/>
                        <a:latin typeface="Arial" charset="0"/>
                      </a:endParaRPr>
                    </a:p>
                  </a:txBody>
                  <a:tcPr horzOverflow="overflow">
                    <a:lnL w="25400" cap="flat" cmpd="sng" algn="ctr">
                      <a:solidFill>
                        <a:srgbClr val="FF0000"/>
                      </a:solidFill>
                      <a:prstDash val="solid"/>
                      <a:round/>
                      <a:headEnd type="none" w="med" len="med"/>
                      <a:tailEnd type="none" w="med" len="med"/>
                    </a:lnL>
                    <a:lnR w="25400" cap="flat" cmpd="sng" algn="ctr">
                      <a:solidFill>
                        <a:srgbClr val="FF0000"/>
                      </a:solidFill>
                      <a:prstDash val="solid"/>
                      <a:round/>
                      <a:headEnd type="none" w="med" len="med"/>
                      <a:tailEnd type="none" w="med" len="med"/>
                    </a:lnR>
                    <a:lnT w="25400" cap="flat" cmpd="sng" algn="ctr">
                      <a:solidFill>
                        <a:srgbClr val="FF0000"/>
                      </a:solidFill>
                      <a:prstDash val="solid"/>
                      <a:round/>
                      <a:headEnd type="none" w="med" len="med"/>
                      <a:tailEnd type="none" w="med" len="med"/>
                    </a:lnT>
                    <a:lnB w="254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10" name="Picture 2" descr="https://avatars.mds.yandex.net/get-zen_doc/40456/pub_5c4607cb1498e100afc9916a_5c4610f902833200ac6a89db/orig">
            <a:extLst>
              <a:ext uri="{FF2B5EF4-FFF2-40B4-BE49-F238E27FC236}">
                <a16:creationId xmlns:a16="http://schemas.microsoft.com/office/drawing/2014/main" id="{0EACAA58-968F-4851-B284-6469D4AD9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5518" y="2493632"/>
            <a:ext cx="44767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3912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arhivach.ng/storage/0/c0/0c07e273ea51a236ffa3c028dc754067.jpg">
            <a:extLst>
              <a:ext uri="{FF2B5EF4-FFF2-40B4-BE49-F238E27FC236}">
                <a16:creationId xmlns:a16="http://schemas.microsoft.com/office/drawing/2014/main" id="{DC4BC15D-B377-4088-B81A-26F216B1D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007" y="990754"/>
            <a:ext cx="9279986" cy="5428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8">
            <a:extLst>
              <a:ext uri="{FF2B5EF4-FFF2-40B4-BE49-F238E27FC236}">
                <a16:creationId xmlns:a16="http://schemas.microsoft.com/office/drawing/2014/main" id="{A583742E-9290-40F6-AF21-47FBD5F2DEA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B8BEAC09-9407-4758-A1E6-CD3A3E4694A7}"/>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E13D5351-3132-4B65-BF5A-03A825C22F5D}"/>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Магистральная сеть </a:t>
            </a:r>
            <a:r>
              <a:rPr lang="ru-RU" b="1" i="0" spc="100" dirty="0">
                <a:solidFill>
                  <a:srgbClr val="0033CC"/>
                </a:solidFill>
                <a:effectLst/>
                <a:latin typeface="Verdana" panose="020B0604030504040204" pitchFamily="34" charset="0"/>
              </a:rPr>
              <a:t>РФ</a:t>
            </a:r>
            <a:endParaRPr lang="ru-RU" spc="100" dirty="0">
              <a:solidFill>
                <a:srgbClr val="0033CC"/>
              </a:solidFill>
            </a:endParaRPr>
          </a:p>
        </p:txBody>
      </p:sp>
    </p:spTree>
    <p:extLst>
      <p:ext uri="{BB962C8B-B14F-4D97-AF65-F5344CB8AC3E}">
        <p14:creationId xmlns:p14="http://schemas.microsoft.com/office/powerpoint/2010/main" val="4249195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0245351-3969-4CF0-9FC9-6CA415D7DD79}"/>
              </a:ext>
            </a:extLst>
          </p:cNvPr>
          <p:cNvPicPr>
            <a:picLocks noChangeAspect="1"/>
          </p:cNvPicPr>
          <p:nvPr/>
        </p:nvPicPr>
        <p:blipFill>
          <a:blip r:embed="rId2"/>
          <a:stretch>
            <a:fillRect/>
          </a:stretch>
        </p:blipFill>
        <p:spPr>
          <a:xfrm>
            <a:off x="1341881" y="812527"/>
            <a:ext cx="9508238" cy="5763578"/>
          </a:xfrm>
          <a:prstGeom prst="rect">
            <a:avLst/>
          </a:prstGeom>
        </p:spPr>
      </p:pic>
      <p:sp>
        <p:nvSpPr>
          <p:cNvPr id="5" name="Text Box 8">
            <a:extLst>
              <a:ext uri="{FF2B5EF4-FFF2-40B4-BE49-F238E27FC236}">
                <a16:creationId xmlns:a16="http://schemas.microsoft.com/office/drawing/2014/main" id="{55DA92C0-14EB-4DFB-8B2B-588A1B71683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6" name="Line 9">
            <a:extLst>
              <a:ext uri="{FF2B5EF4-FFF2-40B4-BE49-F238E27FC236}">
                <a16:creationId xmlns:a16="http://schemas.microsoft.com/office/drawing/2014/main" id="{E88B4755-D30B-4111-9C2B-B0EDA6DC866E}"/>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7" name="Прямоугольник 6">
            <a:extLst>
              <a:ext uri="{FF2B5EF4-FFF2-40B4-BE49-F238E27FC236}">
                <a16:creationId xmlns:a16="http://schemas.microsoft.com/office/drawing/2014/main" id="{BFA8CA7C-3C31-4B70-9014-2065CA578E70}"/>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Магистральная сеть </a:t>
            </a:r>
            <a:r>
              <a:rPr lang="ru-RU" b="1" i="0" spc="100" dirty="0">
                <a:solidFill>
                  <a:srgbClr val="0033CC"/>
                </a:solidFill>
                <a:effectLst/>
                <a:latin typeface="Verdana" panose="020B0604030504040204" pitchFamily="34" charset="0"/>
              </a:rPr>
              <a:t>РФ</a:t>
            </a:r>
            <a:endParaRPr lang="ru-RU" spc="100" dirty="0">
              <a:solidFill>
                <a:srgbClr val="0033CC"/>
              </a:solidFill>
            </a:endParaRPr>
          </a:p>
        </p:txBody>
      </p:sp>
    </p:spTree>
    <p:extLst>
      <p:ext uri="{BB962C8B-B14F-4D97-AF65-F5344CB8AC3E}">
        <p14:creationId xmlns:p14="http://schemas.microsoft.com/office/powerpoint/2010/main" val="31551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8">
            <a:extLst>
              <a:ext uri="{FF2B5EF4-FFF2-40B4-BE49-F238E27FC236}">
                <a16:creationId xmlns:a16="http://schemas.microsoft.com/office/drawing/2014/main" id="{639E127F-1100-4A7E-97E7-192BDB9FE191}"/>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EDCE5F70-7356-4FAD-A9F6-3149EABC19E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CA13EFE8-E6D5-4CBD-ADD8-6AD80E058AC0}"/>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Магистральная инфокоммуникационная сеть </a:t>
            </a:r>
            <a:r>
              <a:rPr lang="ru-RU" b="1" i="0" spc="100" dirty="0">
                <a:solidFill>
                  <a:srgbClr val="0033CC"/>
                </a:solidFill>
                <a:effectLst/>
                <a:latin typeface="Verdana" panose="020B0604030504040204" pitchFamily="34" charset="0"/>
              </a:rPr>
              <a:t>и сети доступа</a:t>
            </a:r>
            <a:endParaRPr lang="ru-RU" spc="100" dirty="0">
              <a:solidFill>
                <a:srgbClr val="0033CC"/>
              </a:solidFill>
            </a:endParaRPr>
          </a:p>
        </p:txBody>
      </p:sp>
      <p:sp>
        <p:nvSpPr>
          <p:cNvPr id="3" name="TextBox 2">
            <a:extLst>
              <a:ext uri="{FF2B5EF4-FFF2-40B4-BE49-F238E27FC236}">
                <a16:creationId xmlns:a16="http://schemas.microsoft.com/office/drawing/2014/main" id="{0D71A760-5CDA-4197-8B4D-62F603D9BBF6}"/>
              </a:ext>
            </a:extLst>
          </p:cNvPr>
          <p:cNvSpPr txBox="1"/>
          <p:nvPr/>
        </p:nvSpPr>
        <p:spPr>
          <a:xfrm>
            <a:off x="7181850" y="1238250"/>
            <a:ext cx="4800600" cy="3841052"/>
          </a:xfrm>
          <a:prstGeom prst="rect">
            <a:avLst/>
          </a:prstGeom>
          <a:noFill/>
        </p:spPr>
        <p:txBody>
          <a:bodyPr wrap="square" rtlCol="0">
            <a:spAutoFit/>
          </a:bodyPr>
          <a:lstStyle/>
          <a:p>
            <a:pPr>
              <a:lnSpc>
                <a:spcPct val="90000"/>
              </a:lnSpc>
              <a:spcAft>
                <a:spcPts val="600"/>
              </a:spcAft>
            </a:pPr>
            <a:r>
              <a:rPr lang="ru-RU" altLang="ru-RU" b="1" dirty="0"/>
              <a:t>Магистральная сеть</a:t>
            </a:r>
            <a:r>
              <a:rPr lang="ru-RU" altLang="ru-RU" dirty="0"/>
              <a:t> объединяет сети доступа.</a:t>
            </a:r>
          </a:p>
          <a:p>
            <a:pPr>
              <a:lnSpc>
                <a:spcPct val="90000"/>
              </a:lnSpc>
              <a:spcAft>
                <a:spcPts val="600"/>
              </a:spcAft>
            </a:pPr>
            <a:r>
              <a:rPr lang="ru-RU" altLang="ru-RU" b="1" dirty="0"/>
              <a:t>Сеть доступа</a:t>
            </a:r>
            <a:r>
              <a:rPr lang="ru-RU" altLang="ru-RU" dirty="0"/>
              <a:t> концентрирует информационные потоки, поступающих по каналам связи от оборудования клиентов, в магистральную сеть.</a:t>
            </a:r>
          </a:p>
          <a:p>
            <a:pPr>
              <a:lnSpc>
                <a:spcPct val="90000"/>
              </a:lnSpc>
              <a:spcAft>
                <a:spcPts val="600"/>
              </a:spcAft>
            </a:pPr>
            <a:r>
              <a:rPr lang="ru-RU" altLang="ru-RU" b="1" dirty="0"/>
              <a:t>Оборудование пользователей</a:t>
            </a:r>
            <a:r>
              <a:rPr lang="ru-RU" altLang="ru-RU" dirty="0"/>
              <a:t> объединяется в локальные сети.</a:t>
            </a:r>
          </a:p>
          <a:p>
            <a:pPr>
              <a:lnSpc>
                <a:spcPct val="90000"/>
              </a:lnSpc>
            </a:pPr>
            <a:r>
              <a:rPr lang="ru-RU" altLang="ru-RU" b="1" dirty="0"/>
              <a:t>Информационные центры</a:t>
            </a:r>
            <a:r>
              <a:rPr lang="ru-RU" altLang="ru-RU" dirty="0"/>
              <a:t> хранят информацию двух видов:</a:t>
            </a:r>
          </a:p>
          <a:p>
            <a:pPr lvl="1">
              <a:lnSpc>
                <a:spcPct val="90000"/>
              </a:lnSpc>
            </a:pPr>
            <a:r>
              <a:rPr lang="ru-RU" altLang="ru-RU" dirty="0"/>
              <a:t>Пользовательская информация;</a:t>
            </a:r>
          </a:p>
          <a:p>
            <a:pPr lvl="1">
              <a:lnSpc>
                <a:spcPct val="90000"/>
              </a:lnSpc>
            </a:pPr>
            <a:r>
              <a:rPr lang="ru-RU" altLang="ru-RU" dirty="0"/>
              <a:t>Служебная информация, помогающая поставщику услуг предоставлять услуги пользователям.</a:t>
            </a:r>
          </a:p>
          <a:p>
            <a:endParaRPr lang="ru-RU" dirty="0"/>
          </a:p>
        </p:txBody>
      </p:sp>
      <p:pic>
        <p:nvPicPr>
          <p:cNvPr id="12" name="Рисунок 11">
            <a:extLst>
              <a:ext uri="{FF2B5EF4-FFF2-40B4-BE49-F238E27FC236}">
                <a16:creationId xmlns:a16="http://schemas.microsoft.com/office/drawing/2014/main" id="{8837E631-B5B3-449E-A6BB-5DAF83A9F060}"/>
              </a:ext>
            </a:extLst>
          </p:cNvPr>
          <p:cNvPicPr>
            <a:picLocks noChangeAspect="1"/>
          </p:cNvPicPr>
          <p:nvPr/>
        </p:nvPicPr>
        <p:blipFill>
          <a:blip r:embed="rId2"/>
          <a:stretch>
            <a:fillRect/>
          </a:stretch>
        </p:blipFill>
        <p:spPr>
          <a:xfrm>
            <a:off x="433387" y="1100137"/>
            <a:ext cx="6600825" cy="4657725"/>
          </a:xfrm>
          <a:prstGeom prst="rect">
            <a:avLst/>
          </a:prstGeom>
        </p:spPr>
      </p:pic>
    </p:spTree>
    <p:extLst>
      <p:ext uri="{BB962C8B-B14F-4D97-AF65-F5344CB8AC3E}">
        <p14:creationId xmlns:p14="http://schemas.microsoft.com/office/powerpoint/2010/main" val="363237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5B6E4081-3524-47D6-A9CF-EBDD48DB7B5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9041F86-7443-463B-B448-F95136B986B5}"/>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BAA9A85A-CBBA-49F2-8747-4B418C639668}"/>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Структура сети ИНТЕРНЕТ</a:t>
            </a:r>
            <a:endParaRPr lang="ru-RU" spc="100" dirty="0">
              <a:solidFill>
                <a:srgbClr val="0033CC"/>
              </a:solidFill>
            </a:endParaRPr>
          </a:p>
        </p:txBody>
      </p:sp>
      <p:sp>
        <p:nvSpPr>
          <p:cNvPr id="5" name="TextBox 4">
            <a:extLst>
              <a:ext uri="{FF2B5EF4-FFF2-40B4-BE49-F238E27FC236}">
                <a16:creationId xmlns:a16="http://schemas.microsoft.com/office/drawing/2014/main" id="{B19B8963-532B-4BCB-B42F-11F05B87BE21}"/>
              </a:ext>
            </a:extLst>
          </p:cNvPr>
          <p:cNvSpPr txBox="1"/>
          <p:nvPr/>
        </p:nvSpPr>
        <p:spPr>
          <a:xfrm>
            <a:off x="500330" y="5956179"/>
            <a:ext cx="11559397" cy="646331"/>
          </a:xfrm>
          <a:prstGeom prst="rect">
            <a:avLst/>
          </a:prstGeom>
          <a:noFill/>
        </p:spPr>
        <p:txBody>
          <a:bodyPr wrap="square" rtlCol="0">
            <a:spAutoFit/>
          </a:bodyPr>
          <a:lstStyle/>
          <a:p>
            <a:pPr algn="just"/>
            <a:r>
              <a:rPr lang="de-DE" b="1" dirty="0">
                <a:solidFill>
                  <a:srgbClr val="0033CC"/>
                </a:solidFill>
              </a:rPr>
              <a:t>NAP</a:t>
            </a:r>
            <a:r>
              <a:rPr lang="de-DE" b="1" dirty="0"/>
              <a:t> - Network</a:t>
            </a:r>
            <a:r>
              <a:rPr lang="de-DE" dirty="0"/>
              <a:t> </a:t>
            </a:r>
            <a:r>
              <a:rPr lang="de-DE" b="1" dirty="0"/>
              <a:t>Access</a:t>
            </a:r>
            <a:r>
              <a:rPr lang="de-DE" dirty="0"/>
              <a:t> Point</a:t>
            </a:r>
            <a:r>
              <a:rPr lang="ru-RU" dirty="0"/>
              <a:t> (Центры обмена сообщениями с другими операторами –помещение с коммутационным оборудованием)</a:t>
            </a:r>
            <a:r>
              <a:rPr lang="de-DE" dirty="0"/>
              <a:t>; </a:t>
            </a:r>
            <a:r>
              <a:rPr lang="ru-RU" b="1" dirty="0">
                <a:solidFill>
                  <a:srgbClr val="0033CC"/>
                </a:solidFill>
              </a:rPr>
              <a:t>ILEC</a:t>
            </a:r>
            <a:r>
              <a:rPr lang="en-US" b="1" dirty="0"/>
              <a:t>-</a:t>
            </a:r>
            <a:r>
              <a:rPr lang="en-US" dirty="0"/>
              <a:t>I</a:t>
            </a:r>
            <a:r>
              <a:rPr lang="ru-RU" dirty="0" err="1"/>
              <a:t>ncumbent</a:t>
            </a:r>
            <a:r>
              <a:rPr lang="ru-RU" dirty="0"/>
              <a:t> </a:t>
            </a:r>
            <a:r>
              <a:rPr lang="ru-RU" dirty="0" err="1"/>
              <a:t>Local-Exchange</a:t>
            </a:r>
            <a:r>
              <a:rPr lang="ru-RU" dirty="0"/>
              <a:t> </a:t>
            </a:r>
            <a:r>
              <a:rPr lang="ru-RU" dirty="0" err="1"/>
              <a:t>Carrier</a:t>
            </a:r>
            <a:r>
              <a:rPr lang="ru-RU" dirty="0"/>
              <a:t>  (Традиционный местный оператор телефонной связи)</a:t>
            </a:r>
          </a:p>
        </p:txBody>
      </p:sp>
      <p:pic>
        <p:nvPicPr>
          <p:cNvPr id="6" name="Рисунок 5">
            <a:extLst>
              <a:ext uri="{FF2B5EF4-FFF2-40B4-BE49-F238E27FC236}">
                <a16:creationId xmlns:a16="http://schemas.microsoft.com/office/drawing/2014/main" id="{03252480-A8EA-449A-8AFE-D591FCDDFEC3}"/>
              </a:ext>
            </a:extLst>
          </p:cNvPr>
          <p:cNvPicPr>
            <a:picLocks noChangeAspect="1"/>
          </p:cNvPicPr>
          <p:nvPr/>
        </p:nvPicPr>
        <p:blipFill>
          <a:blip r:embed="rId2"/>
          <a:stretch>
            <a:fillRect/>
          </a:stretch>
        </p:blipFill>
        <p:spPr>
          <a:xfrm>
            <a:off x="404849" y="852488"/>
            <a:ext cx="8187059" cy="4603714"/>
          </a:xfrm>
          <a:prstGeom prst="rect">
            <a:avLst/>
          </a:prstGeom>
        </p:spPr>
      </p:pic>
      <p:sp>
        <p:nvSpPr>
          <p:cNvPr id="7" name="TextBox 6">
            <a:extLst>
              <a:ext uri="{FF2B5EF4-FFF2-40B4-BE49-F238E27FC236}">
                <a16:creationId xmlns:a16="http://schemas.microsoft.com/office/drawing/2014/main" id="{38E4DBEB-8088-4C23-8850-A6D22A214555}"/>
              </a:ext>
            </a:extLst>
          </p:cNvPr>
          <p:cNvSpPr txBox="1"/>
          <p:nvPr/>
        </p:nvSpPr>
        <p:spPr>
          <a:xfrm>
            <a:off x="8436634" y="1112531"/>
            <a:ext cx="3623094" cy="4801314"/>
          </a:xfrm>
          <a:prstGeom prst="rect">
            <a:avLst/>
          </a:prstGeom>
          <a:noFill/>
        </p:spPr>
        <p:txBody>
          <a:bodyPr wrap="square" rtlCol="0">
            <a:spAutoFit/>
          </a:bodyPr>
          <a:lstStyle/>
          <a:p>
            <a:r>
              <a:rPr lang="ru-RU" dirty="0"/>
              <a:t>Предприятие, которое владеет сетью и поддерживает ее работу, называется </a:t>
            </a:r>
            <a:r>
              <a:rPr lang="ru-RU" b="1" dirty="0"/>
              <a:t>оператором связи.</a:t>
            </a:r>
          </a:p>
          <a:p>
            <a:r>
              <a:rPr lang="ru-RU" b="1" dirty="0"/>
              <a:t>Сети операторов  связи </a:t>
            </a:r>
            <a:r>
              <a:rPr lang="ru-RU" dirty="0"/>
              <a:t> (поставщиков услуг) оказывают общедоступные услуги, а </a:t>
            </a:r>
            <a:r>
              <a:rPr lang="ru-RU" b="1" dirty="0"/>
              <a:t>корпоративные сети</a:t>
            </a:r>
            <a:r>
              <a:rPr lang="ru-RU" dirty="0"/>
              <a:t> —</a:t>
            </a:r>
          </a:p>
          <a:p>
            <a:r>
              <a:rPr lang="ru-RU" dirty="0"/>
              <a:t>услуги сотрудникам только того предприятия, которое владеет сетью.</a:t>
            </a:r>
          </a:p>
          <a:p>
            <a:r>
              <a:rPr lang="ru-RU" dirty="0"/>
              <a:t>Для подключения оборудования клиентов операторы связи организуют, </a:t>
            </a:r>
            <a:r>
              <a:rPr lang="ru-RU" b="1" dirty="0"/>
              <a:t>точки </a:t>
            </a:r>
            <a:r>
              <a:rPr lang="ru-RU" b="1" dirty="0" err="1"/>
              <a:t>присутст</a:t>
            </a:r>
            <a:r>
              <a:rPr lang="ru-RU" b="1" dirty="0"/>
              <a:t>-вия</a:t>
            </a:r>
            <a:r>
              <a:rPr lang="ru-RU" dirty="0"/>
              <a:t> </a:t>
            </a:r>
            <a:r>
              <a:rPr lang="ru-RU" b="1" dirty="0">
                <a:solidFill>
                  <a:srgbClr val="0033CC"/>
                </a:solidFill>
              </a:rPr>
              <a:t>POP</a:t>
            </a:r>
            <a:r>
              <a:rPr lang="ru-RU" dirty="0"/>
              <a:t> (</a:t>
            </a:r>
            <a:r>
              <a:rPr lang="ru-RU" dirty="0" err="1"/>
              <a:t>Point</a:t>
            </a:r>
            <a:r>
              <a:rPr lang="ru-RU" dirty="0"/>
              <a:t> </a:t>
            </a:r>
            <a:r>
              <a:rPr lang="ru-RU" dirty="0" err="1"/>
              <a:t>Of</a:t>
            </a:r>
            <a:r>
              <a:rPr lang="ru-RU" dirty="0"/>
              <a:t> </a:t>
            </a:r>
            <a:r>
              <a:rPr lang="ru-RU" dirty="0" err="1"/>
              <a:t>Presents</a:t>
            </a:r>
            <a:r>
              <a:rPr lang="ru-RU" dirty="0"/>
              <a:t>)  - это здания или помещения, в кото-</a:t>
            </a:r>
            <a:r>
              <a:rPr lang="ru-RU" dirty="0" err="1"/>
              <a:t>рых</a:t>
            </a:r>
            <a:r>
              <a:rPr lang="ru-RU" dirty="0"/>
              <a:t> размещается оборудование доступа</a:t>
            </a:r>
          </a:p>
        </p:txBody>
      </p:sp>
    </p:spTree>
    <p:extLst>
      <p:ext uri="{BB962C8B-B14F-4D97-AF65-F5344CB8AC3E}">
        <p14:creationId xmlns:p14="http://schemas.microsoft.com/office/powerpoint/2010/main" val="1863881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BB1E00FF-B97E-40E3-B20A-064549AE1643}"/>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6E9A30F0-D24B-4589-8031-7D69D266066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0D8FF466-6A40-41A0-8744-C983ED3B26BE}"/>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Линии и каналы связи</a:t>
            </a:r>
            <a:endParaRPr lang="ru-RU" spc="100" dirty="0">
              <a:solidFill>
                <a:srgbClr val="0033CC"/>
              </a:solidFill>
            </a:endParaRPr>
          </a:p>
        </p:txBody>
      </p:sp>
      <p:sp>
        <p:nvSpPr>
          <p:cNvPr id="5" name="TextBox 4">
            <a:extLst>
              <a:ext uri="{FF2B5EF4-FFF2-40B4-BE49-F238E27FC236}">
                <a16:creationId xmlns:a16="http://schemas.microsoft.com/office/drawing/2014/main" id="{77DBF6BB-2017-448E-B1B4-8A9D882A2410}"/>
              </a:ext>
            </a:extLst>
          </p:cNvPr>
          <p:cNvSpPr txBox="1"/>
          <p:nvPr/>
        </p:nvSpPr>
        <p:spPr>
          <a:xfrm>
            <a:off x="465826" y="862639"/>
            <a:ext cx="11266099" cy="4201150"/>
          </a:xfrm>
          <a:prstGeom prst="rect">
            <a:avLst/>
          </a:prstGeom>
          <a:noFill/>
        </p:spPr>
        <p:txBody>
          <a:bodyPr wrap="square" rtlCol="0">
            <a:spAutoFit/>
          </a:bodyPr>
          <a:lstStyle/>
          <a:p>
            <a:r>
              <a:rPr lang="ru-RU" dirty="0"/>
              <a:t>В инфокоммуникационных сетях применяются проводные (электрические и оптические) линии связи и беспроводные (радиолинии, инфракрасные, оптические).</a:t>
            </a:r>
          </a:p>
          <a:p>
            <a:pPr>
              <a:spcBef>
                <a:spcPts val="600"/>
              </a:spcBef>
            </a:pPr>
            <a:r>
              <a:rPr lang="ru-RU" b="1" dirty="0"/>
              <a:t>Линия электросвязи </a:t>
            </a:r>
            <a:r>
              <a:rPr lang="ru-RU" dirty="0"/>
              <a:t>– пара изолированных проводников, предназначенная для передачи сигналов.</a:t>
            </a:r>
          </a:p>
          <a:p>
            <a:pPr>
              <a:spcBef>
                <a:spcPts val="600"/>
              </a:spcBef>
            </a:pPr>
            <a:r>
              <a:rPr lang="ru-RU" b="1" dirty="0"/>
              <a:t>Линия оптической связи </a:t>
            </a:r>
            <a:r>
              <a:rPr lang="ru-RU" dirty="0"/>
              <a:t>– оптическое волокно (стеклянное или полимерное), предназначенное для передачи оптических сигналов.</a:t>
            </a:r>
          </a:p>
          <a:p>
            <a:pPr>
              <a:spcBef>
                <a:spcPts val="600"/>
              </a:spcBef>
            </a:pPr>
            <a:r>
              <a:rPr lang="ru-RU" b="1" dirty="0"/>
              <a:t>Кабелем связи</a:t>
            </a:r>
            <a:r>
              <a:rPr lang="ru-RU" dirty="0"/>
              <a:t> называется система, состоящая из изолированных пар проводов (или оптических волокон), заключенных в общую влагозащитную оболочку и броневые покрытия (последние имеются не всегда).</a:t>
            </a:r>
          </a:p>
          <a:p>
            <a:endParaRPr lang="ru-RU" dirty="0"/>
          </a:p>
          <a:p>
            <a:r>
              <a:rPr lang="ru-RU" dirty="0"/>
              <a:t>Линии электросвязи подразделяются на симметричные и коаксиальные. </a:t>
            </a:r>
            <a:r>
              <a:rPr lang="ru-RU" b="1" dirty="0"/>
              <a:t>Симметричная линия</a:t>
            </a:r>
            <a:r>
              <a:rPr lang="ru-RU" dirty="0"/>
              <a:t> состоит из двух совершенно одинаковых в конструктивном и электрическом отношениях изолированных проводников (а). </a:t>
            </a:r>
            <a:r>
              <a:rPr lang="ru-RU" b="1" dirty="0"/>
              <a:t>Коаксиальная линия</a:t>
            </a:r>
            <a:r>
              <a:rPr lang="ru-RU" dirty="0"/>
              <a:t> представляет собой сплошной проводник (круглого сечения), </a:t>
            </a:r>
            <a:r>
              <a:rPr lang="ru-RU" dirty="0" err="1"/>
              <a:t>концентрически</a:t>
            </a:r>
            <a:r>
              <a:rPr lang="ru-RU" dirty="0"/>
              <a:t> расположенный внутри другого полого проводника  (цилиндра). Оси обоих проводников совмещены (б).</a:t>
            </a:r>
          </a:p>
          <a:p>
            <a:r>
              <a:rPr lang="ru-RU" dirty="0"/>
              <a:t>Пары проводов для повышения симметричности подвергаются скрутке. В зависимости от способа скрутки жил группы проводников подразделяются на кабели парной скрутки  кабели четверочной (звездной) скрутки.</a:t>
            </a:r>
          </a:p>
        </p:txBody>
      </p:sp>
      <p:pic>
        <p:nvPicPr>
          <p:cNvPr id="6" name="Рисунок 5">
            <a:extLst>
              <a:ext uri="{FF2B5EF4-FFF2-40B4-BE49-F238E27FC236}">
                <a16:creationId xmlns:a16="http://schemas.microsoft.com/office/drawing/2014/main" id="{78D2E7BA-5826-4C8A-9589-EEA4595A6C72}"/>
              </a:ext>
            </a:extLst>
          </p:cNvPr>
          <p:cNvPicPr>
            <a:picLocks noChangeAspect="1"/>
          </p:cNvPicPr>
          <p:nvPr/>
        </p:nvPicPr>
        <p:blipFill>
          <a:blip r:embed="rId2"/>
          <a:stretch>
            <a:fillRect/>
          </a:stretch>
        </p:blipFill>
        <p:spPr>
          <a:xfrm>
            <a:off x="1190445" y="5160034"/>
            <a:ext cx="4541897" cy="1470710"/>
          </a:xfrm>
          <a:prstGeom prst="rect">
            <a:avLst/>
          </a:prstGeom>
        </p:spPr>
      </p:pic>
      <p:pic>
        <p:nvPicPr>
          <p:cNvPr id="7" name="Рисунок 6">
            <a:extLst>
              <a:ext uri="{FF2B5EF4-FFF2-40B4-BE49-F238E27FC236}">
                <a16:creationId xmlns:a16="http://schemas.microsoft.com/office/drawing/2014/main" id="{0491C499-020A-4853-A1C6-716E03DD013C}"/>
              </a:ext>
            </a:extLst>
          </p:cNvPr>
          <p:cNvPicPr>
            <a:picLocks noChangeAspect="1"/>
          </p:cNvPicPr>
          <p:nvPr/>
        </p:nvPicPr>
        <p:blipFill>
          <a:blip r:embed="rId3"/>
          <a:stretch>
            <a:fillRect/>
          </a:stretch>
        </p:blipFill>
        <p:spPr>
          <a:xfrm>
            <a:off x="6459660" y="5089945"/>
            <a:ext cx="5133975" cy="1343025"/>
          </a:xfrm>
          <a:prstGeom prst="rect">
            <a:avLst/>
          </a:prstGeom>
        </p:spPr>
      </p:pic>
    </p:spTree>
    <p:extLst>
      <p:ext uri="{BB962C8B-B14F-4D97-AF65-F5344CB8AC3E}">
        <p14:creationId xmlns:p14="http://schemas.microsoft.com/office/powerpoint/2010/main" val="700825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
            <a:extLst>
              <a:ext uri="{FF2B5EF4-FFF2-40B4-BE49-F238E27FC236}">
                <a16:creationId xmlns:a16="http://schemas.microsoft.com/office/drawing/2014/main" id="{6AFDE046-E89A-46E3-8820-038C6D77B47F}"/>
              </a:ext>
            </a:extLst>
          </p:cNvPr>
          <p:cNvSpPr txBox="1">
            <a:spLocks noChangeArrowheads="1"/>
          </p:cNvSpPr>
          <p:nvPr/>
        </p:nvSpPr>
        <p:spPr bwMode="auto">
          <a:xfrm>
            <a:off x="1542362" y="536035"/>
            <a:ext cx="87487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600" b="1" cap="all" dirty="0">
                <a:solidFill>
                  <a:srgbClr val="0033CC"/>
                </a:solidFill>
              </a:rPr>
              <a:t>Симметричная медная линия связи - Витая пара (</a:t>
            </a:r>
            <a:r>
              <a:rPr lang="ru-RU" altLang="ru-RU" sz="1800" b="1" cap="all" dirty="0" err="1">
                <a:solidFill>
                  <a:srgbClr val="0033CC"/>
                </a:solidFill>
              </a:rPr>
              <a:t>twisted</a:t>
            </a:r>
            <a:r>
              <a:rPr lang="ru-RU" altLang="ru-RU" sz="1800" b="1" cap="all" dirty="0">
                <a:solidFill>
                  <a:srgbClr val="0033CC"/>
                </a:solidFill>
              </a:rPr>
              <a:t> </a:t>
            </a:r>
            <a:r>
              <a:rPr lang="ru-RU" altLang="ru-RU" sz="1800" b="1" cap="all" dirty="0" err="1">
                <a:solidFill>
                  <a:srgbClr val="0033CC"/>
                </a:solidFill>
              </a:rPr>
              <a:t>pair</a:t>
            </a:r>
            <a:r>
              <a:rPr lang="ru-RU" altLang="ru-RU" sz="1800" b="1" cap="all" dirty="0">
                <a:solidFill>
                  <a:srgbClr val="0033CC"/>
                </a:solidFill>
              </a:rPr>
              <a:t>)</a:t>
            </a:r>
            <a:r>
              <a:rPr lang="ru-RU" altLang="ru-RU" sz="1600" b="1" cap="all" dirty="0">
                <a:solidFill>
                  <a:srgbClr val="0033CC"/>
                </a:solidFill>
              </a:rPr>
              <a:t> </a:t>
            </a:r>
          </a:p>
        </p:txBody>
      </p:sp>
      <p:sp>
        <p:nvSpPr>
          <p:cNvPr id="6" name="Line 7">
            <a:extLst>
              <a:ext uri="{FF2B5EF4-FFF2-40B4-BE49-F238E27FC236}">
                <a16:creationId xmlns:a16="http://schemas.microsoft.com/office/drawing/2014/main" id="{DE331232-D022-4BEE-AF46-91A821F93E84}"/>
              </a:ext>
            </a:extLst>
          </p:cNvPr>
          <p:cNvSpPr>
            <a:spLocks noChangeShapeType="1"/>
          </p:cNvSpPr>
          <p:nvPr/>
        </p:nvSpPr>
        <p:spPr bwMode="auto">
          <a:xfrm>
            <a:off x="1686824" y="1412875"/>
            <a:ext cx="8424862" cy="0"/>
          </a:xfrm>
          <a:prstGeom prst="line">
            <a:avLst/>
          </a:prstGeom>
          <a:noFill/>
          <a:ln w="38100" cmpd="dbl">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7" name="Picture 9">
            <a:extLst>
              <a:ext uri="{FF2B5EF4-FFF2-40B4-BE49-F238E27FC236}">
                <a16:creationId xmlns:a16="http://schemas.microsoft.com/office/drawing/2014/main" id="{5B0B6273-03B1-4E65-86D2-92EDAE2A2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799" y="966932"/>
            <a:ext cx="2665412"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5C42C46C-9F5A-4DA1-9B5B-E9BA78A4A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870" y="966932"/>
            <a:ext cx="2665412"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a16="http://schemas.microsoft.com/office/drawing/2014/main" id="{D1225C38-84D2-499C-BCCB-065A4E564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1699" y="966932"/>
            <a:ext cx="2881312"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6">
            <a:extLst>
              <a:ext uri="{FF2B5EF4-FFF2-40B4-BE49-F238E27FC236}">
                <a16:creationId xmlns:a16="http://schemas.microsoft.com/office/drawing/2014/main" id="{EB858E3A-068E-484F-A573-11E861A3E632}"/>
              </a:ext>
            </a:extLst>
          </p:cNvPr>
          <p:cNvSpPr txBox="1">
            <a:spLocks noChangeArrowheads="1"/>
          </p:cNvSpPr>
          <p:nvPr/>
        </p:nvSpPr>
        <p:spPr bwMode="auto">
          <a:xfrm>
            <a:off x="1613799" y="2688354"/>
            <a:ext cx="10031861" cy="145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eaLnBrk="1" hangingPunct="1">
              <a:lnSpc>
                <a:spcPct val="80000"/>
              </a:lnSpc>
              <a:spcBef>
                <a:spcPct val="50000"/>
              </a:spcBef>
              <a:buClrTx/>
              <a:buSzTx/>
              <a:buFontTx/>
              <a:buNone/>
            </a:pPr>
            <a:r>
              <a:rPr lang="ru-RU" altLang="ru-RU" sz="1600" b="1" dirty="0">
                <a:latin typeface="+mn-lt"/>
              </a:rPr>
              <a:t>UTP</a:t>
            </a:r>
            <a:r>
              <a:rPr lang="ru-RU" altLang="ru-RU" sz="1600" dirty="0">
                <a:latin typeface="+mn-lt"/>
              </a:rPr>
              <a:t> </a:t>
            </a:r>
            <a:r>
              <a:rPr lang="ru-RU" altLang="ru-RU" sz="1600" b="0" dirty="0">
                <a:latin typeface="+mn-lt"/>
              </a:rPr>
              <a:t>- неэкранированная витая пара (</a:t>
            </a:r>
            <a:r>
              <a:rPr lang="en-US" altLang="ru-RU" sz="1600" b="0" dirty="0">
                <a:latin typeface="+mn-lt"/>
              </a:rPr>
              <a:t>U</a:t>
            </a:r>
            <a:r>
              <a:rPr lang="ru-RU" altLang="ru-RU" sz="1600" b="0" dirty="0" err="1">
                <a:latin typeface="+mn-lt"/>
              </a:rPr>
              <a:t>nshielded</a:t>
            </a:r>
            <a:r>
              <a:rPr lang="ru-RU" altLang="ru-RU" sz="1600" b="0" dirty="0">
                <a:latin typeface="+mn-lt"/>
              </a:rPr>
              <a:t> </a:t>
            </a:r>
            <a:r>
              <a:rPr lang="en-US" altLang="ru-RU" sz="1600" b="0" dirty="0">
                <a:latin typeface="+mn-lt"/>
              </a:rPr>
              <a:t>T</a:t>
            </a:r>
            <a:r>
              <a:rPr lang="ru-RU" altLang="ru-RU" sz="1600" b="0" dirty="0" err="1">
                <a:latin typeface="+mn-lt"/>
              </a:rPr>
              <a:t>wisted</a:t>
            </a:r>
            <a:r>
              <a:rPr lang="ru-RU" altLang="ru-RU" sz="1600" b="0" dirty="0">
                <a:latin typeface="+mn-lt"/>
              </a:rPr>
              <a:t> </a:t>
            </a:r>
            <a:r>
              <a:rPr lang="en-US" altLang="ru-RU" sz="1600" b="0" dirty="0">
                <a:latin typeface="+mn-lt"/>
              </a:rPr>
              <a:t>P</a:t>
            </a:r>
            <a:r>
              <a:rPr lang="ru-RU" altLang="ru-RU" sz="1600" b="0" dirty="0" err="1">
                <a:latin typeface="+mn-lt"/>
              </a:rPr>
              <a:t>air</a:t>
            </a:r>
            <a:r>
              <a:rPr lang="ru-RU" altLang="ru-RU" sz="1600" b="0" dirty="0">
                <a:latin typeface="+mn-lt"/>
              </a:rPr>
              <a:t>); </a:t>
            </a:r>
            <a:endParaRPr lang="en-US" altLang="ru-RU" sz="1600" b="0" dirty="0">
              <a:latin typeface="+mn-lt"/>
            </a:endParaRPr>
          </a:p>
          <a:p>
            <a:pPr>
              <a:lnSpc>
                <a:spcPct val="80000"/>
              </a:lnSpc>
              <a:spcBef>
                <a:spcPct val="50000"/>
              </a:spcBef>
              <a:buClrTx/>
              <a:buSzTx/>
              <a:buNone/>
            </a:pPr>
            <a:r>
              <a:rPr lang="ru-RU" altLang="ru-RU" sz="1600" b="1" dirty="0">
                <a:latin typeface="+mn-lt"/>
              </a:rPr>
              <a:t>STP</a:t>
            </a:r>
            <a:r>
              <a:rPr lang="ru-RU" altLang="ru-RU" sz="1600" b="0" dirty="0">
                <a:latin typeface="+mn-lt"/>
              </a:rPr>
              <a:t> - экранированная витая пара (</a:t>
            </a:r>
            <a:r>
              <a:rPr lang="en-US" altLang="ru-RU" sz="1600" b="0" dirty="0">
                <a:latin typeface="+mn-lt"/>
              </a:rPr>
              <a:t>S</a:t>
            </a:r>
            <a:r>
              <a:rPr lang="ru-RU" altLang="ru-RU" sz="1600" b="0" dirty="0" err="1">
                <a:latin typeface="+mn-lt"/>
              </a:rPr>
              <a:t>hielded</a:t>
            </a:r>
            <a:r>
              <a:rPr lang="ru-RU" altLang="ru-RU" sz="1600" b="0" dirty="0">
                <a:latin typeface="+mn-lt"/>
              </a:rPr>
              <a:t> </a:t>
            </a:r>
            <a:r>
              <a:rPr lang="en-US" altLang="ru-RU" sz="1600" b="0" dirty="0">
                <a:latin typeface="+mn-lt"/>
              </a:rPr>
              <a:t>T</a:t>
            </a:r>
            <a:r>
              <a:rPr lang="ru-RU" altLang="ru-RU" sz="1600" b="0" dirty="0" err="1">
                <a:latin typeface="+mn-lt"/>
              </a:rPr>
              <a:t>wisted</a:t>
            </a:r>
            <a:r>
              <a:rPr lang="ru-RU" altLang="ru-RU" sz="1600" b="0" dirty="0">
                <a:latin typeface="+mn-lt"/>
              </a:rPr>
              <a:t> </a:t>
            </a:r>
            <a:r>
              <a:rPr lang="en-US" altLang="ru-RU" sz="1600" b="0" dirty="0">
                <a:latin typeface="+mn-lt"/>
              </a:rPr>
              <a:t>P</a:t>
            </a:r>
            <a:r>
              <a:rPr lang="ru-RU" altLang="ru-RU" sz="1600" b="0" dirty="0" err="1">
                <a:latin typeface="+mn-lt"/>
              </a:rPr>
              <a:t>air</a:t>
            </a:r>
            <a:r>
              <a:rPr lang="en-US" altLang="ru-RU" sz="1600" b="0" dirty="0">
                <a:latin typeface="+mn-lt"/>
              </a:rPr>
              <a:t>;</a:t>
            </a:r>
            <a:r>
              <a:rPr lang="ru-RU" altLang="ru-RU" sz="1600" b="0" dirty="0">
                <a:latin typeface="+mn-lt"/>
              </a:rPr>
              <a:t> </a:t>
            </a:r>
          </a:p>
          <a:p>
            <a:pPr>
              <a:lnSpc>
                <a:spcPct val="80000"/>
              </a:lnSpc>
              <a:spcBef>
                <a:spcPct val="50000"/>
              </a:spcBef>
              <a:buClrTx/>
              <a:buSzTx/>
              <a:buNone/>
            </a:pPr>
            <a:r>
              <a:rPr lang="ru-RU" altLang="ru-RU" sz="1600" b="1" dirty="0">
                <a:latin typeface="+mn-lt"/>
              </a:rPr>
              <a:t>FTP</a:t>
            </a:r>
            <a:r>
              <a:rPr lang="ru-RU" altLang="ru-RU" sz="1600" dirty="0">
                <a:latin typeface="+mn-lt"/>
              </a:rPr>
              <a:t> - витые пары заключены в общий экран из фольги (</a:t>
            </a:r>
            <a:r>
              <a:rPr lang="ru-RU" altLang="ru-RU" sz="1600" dirty="0" err="1">
                <a:latin typeface="+mn-lt"/>
              </a:rPr>
              <a:t>Foilled</a:t>
            </a:r>
            <a:r>
              <a:rPr lang="ru-RU" altLang="ru-RU" sz="1600" dirty="0">
                <a:latin typeface="+mn-lt"/>
              </a:rPr>
              <a:t> </a:t>
            </a:r>
            <a:r>
              <a:rPr lang="ru-RU" altLang="ru-RU" sz="1600" dirty="0" err="1">
                <a:latin typeface="+mn-lt"/>
              </a:rPr>
              <a:t>Twisted</a:t>
            </a:r>
            <a:r>
              <a:rPr lang="ru-RU" altLang="ru-RU" sz="1600" dirty="0">
                <a:latin typeface="+mn-lt"/>
              </a:rPr>
              <a:t> </a:t>
            </a:r>
            <a:r>
              <a:rPr lang="ru-RU" altLang="ru-RU" sz="1600" dirty="0" err="1">
                <a:latin typeface="+mn-lt"/>
              </a:rPr>
              <a:t>Pair</a:t>
            </a:r>
            <a:r>
              <a:rPr lang="ru-RU" altLang="ru-RU" sz="1600" dirty="0">
                <a:latin typeface="+mn-lt"/>
              </a:rPr>
              <a:t>)</a:t>
            </a:r>
            <a:r>
              <a:rPr lang="en-US" altLang="ru-RU" sz="1600" dirty="0">
                <a:latin typeface="+mn-lt"/>
              </a:rPr>
              <a:t>.</a:t>
            </a:r>
            <a:r>
              <a:rPr lang="ru-RU" altLang="ru-RU" sz="1600" dirty="0">
                <a:latin typeface="+mn-lt"/>
              </a:rPr>
              <a:t> </a:t>
            </a:r>
          </a:p>
          <a:p>
            <a:pPr eaLnBrk="1" hangingPunct="1">
              <a:lnSpc>
                <a:spcPct val="80000"/>
              </a:lnSpc>
              <a:spcBef>
                <a:spcPct val="50000"/>
              </a:spcBef>
              <a:buClrTx/>
              <a:buSzTx/>
              <a:buFontTx/>
              <a:buNone/>
            </a:pPr>
            <a:r>
              <a:rPr lang="en-US" altLang="ru-RU" sz="1600" b="1" i="1" dirty="0">
                <a:latin typeface="+mn-lt"/>
              </a:rPr>
              <a:t>P</a:t>
            </a:r>
            <a:r>
              <a:rPr lang="ru-RU" altLang="ru-RU" sz="1600" b="1" i="1" dirty="0" err="1">
                <a:latin typeface="+mn-lt"/>
              </a:rPr>
              <a:t>iMF</a:t>
            </a:r>
            <a:r>
              <a:rPr lang="ru-RU" altLang="ru-RU" sz="1600" dirty="0">
                <a:latin typeface="+mn-lt"/>
              </a:rPr>
              <a:t> </a:t>
            </a:r>
            <a:r>
              <a:rPr lang="ru-RU" altLang="ru-RU" sz="1600" b="0" dirty="0">
                <a:latin typeface="+mn-lt"/>
              </a:rPr>
              <a:t>(</a:t>
            </a:r>
            <a:r>
              <a:rPr lang="ru-RU" altLang="ru-RU" sz="1600" b="0" dirty="0" err="1">
                <a:latin typeface="+mn-lt"/>
              </a:rPr>
              <a:t>Pair</a:t>
            </a:r>
            <a:r>
              <a:rPr lang="ru-RU" altLang="ru-RU" sz="1600" b="0" dirty="0">
                <a:latin typeface="+mn-lt"/>
              </a:rPr>
              <a:t> </a:t>
            </a:r>
            <a:r>
              <a:rPr lang="ru-RU" altLang="ru-RU" sz="1600" b="0" dirty="0" err="1">
                <a:latin typeface="+mn-lt"/>
              </a:rPr>
              <a:t>in</a:t>
            </a:r>
            <a:r>
              <a:rPr lang="ru-RU" altLang="ru-RU" sz="1600" b="0" dirty="0">
                <a:latin typeface="+mn-lt"/>
              </a:rPr>
              <a:t> </a:t>
            </a:r>
            <a:r>
              <a:rPr lang="ru-RU" altLang="ru-RU" sz="1600" b="0" dirty="0" err="1">
                <a:latin typeface="+mn-lt"/>
              </a:rPr>
              <a:t>Metal</a:t>
            </a:r>
            <a:r>
              <a:rPr lang="ru-RU" altLang="ru-RU" sz="1600" b="0" dirty="0">
                <a:latin typeface="+mn-lt"/>
              </a:rPr>
              <a:t> </a:t>
            </a:r>
            <a:r>
              <a:rPr lang="ru-RU" altLang="ru-RU" sz="1600" b="0" dirty="0" err="1">
                <a:latin typeface="+mn-lt"/>
              </a:rPr>
              <a:t>Foil</a:t>
            </a:r>
            <a:r>
              <a:rPr lang="ru-RU" altLang="ru-RU" sz="1600" b="0" dirty="0">
                <a:latin typeface="+mn-lt"/>
              </a:rPr>
              <a:t>) - каждая пара завернута в полоску металлической фольги, а все пары - в общем экранирующем чулке. </a:t>
            </a:r>
          </a:p>
        </p:txBody>
      </p:sp>
      <p:sp>
        <p:nvSpPr>
          <p:cNvPr id="13" name="Text Box 8">
            <a:extLst>
              <a:ext uri="{FF2B5EF4-FFF2-40B4-BE49-F238E27FC236}">
                <a16:creationId xmlns:a16="http://schemas.microsoft.com/office/drawing/2014/main" id="{3627F77F-815E-4570-AD23-316420BAC941}"/>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14" name="Line 9">
            <a:extLst>
              <a:ext uri="{FF2B5EF4-FFF2-40B4-BE49-F238E27FC236}">
                <a16:creationId xmlns:a16="http://schemas.microsoft.com/office/drawing/2014/main" id="{0417F047-F1E1-4733-A40F-73C04246818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1986" name="Picture 2" descr="https://www.provodov.ru/upload/iblock/p55045_30920_siemon_9t7l4_e12_kabel_vitaya_para_ekranirovannaya_s.jpg">
            <a:extLst>
              <a:ext uri="{FF2B5EF4-FFF2-40B4-BE49-F238E27FC236}">
                <a16:creationId xmlns:a16="http://schemas.microsoft.com/office/drawing/2014/main" id="{00D2F919-CBBA-452A-B919-73E286389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7069" y="4105271"/>
            <a:ext cx="3972716" cy="2061840"/>
          </a:xfrm>
          <a:prstGeom prst="rect">
            <a:avLst/>
          </a:prstGeom>
          <a:noFill/>
          <a:extLst>
            <a:ext uri="{909E8E84-426E-40DD-AFC4-6F175D3DCCD1}">
              <a14:hiddenFill xmlns:a14="http://schemas.microsoft.com/office/drawing/2010/main">
                <a:solidFill>
                  <a:srgbClr val="FFFFFF"/>
                </a:solidFill>
              </a14:hiddenFill>
            </a:ext>
          </a:extLst>
        </p:spPr>
      </p:pic>
      <p:pic>
        <p:nvPicPr>
          <p:cNvPr id="17" name="Рисунок 16">
            <a:extLst>
              <a:ext uri="{FF2B5EF4-FFF2-40B4-BE49-F238E27FC236}">
                <a16:creationId xmlns:a16="http://schemas.microsoft.com/office/drawing/2014/main" id="{DB6DEF98-3884-46E0-8F2C-13B2AE8FE9F7}"/>
              </a:ext>
            </a:extLst>
          </p:cNvPr>
          <p:cNvPicPr>
            <a:picLocks noChangeAspect="1"/>
          </p:cNvPicPr>
          <p:nvPr/>
        </p:nvPicPr>
        <p:blipFill>
          <a:blip r:embed="rId6"/>
          <a:stretch>
            <a:fillRect/>
          </a:stretch>
        </p:blipFill>
        <p:spPr>
          <a:xfrm>
            <a:off x="1623597" y="4341212"/>
            <a:ext cx="4759823" cy="1943802"/>
          </a:xfrm>
          <a:prstGeom prst="rect">
            <a:avLst/>
          </a:prstGeom>
        </p:spPr>
      </p:pic>
    </p:spTree>
    <p:extLst>
      <p:ext uri="{BB962C8B-B14F-4D97-AF65-F5344CB8AC3E}">
        <p14:creationId xmlns:p14="http://schemas.microsoft.com/office/powerpoint/2010/main" val="3524664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6C61A61-3561-4F13-9867-CA2D0D0839AC}"/>
              </a:ext>
            </a:extLst>
          </p:cNvPr>
          <p:cNvSpPr/>
          <p:nvPr/>
        </p:nvSpPr>
        <p:spPr>
          <a:xfrm>
            <a:off x="802105" y="893622"/>
            <a:ext cx="11165306" cy="1477328"/>
          </a:xfrm>
          <a:prstGeom prst="rect">
            <a:avLst/>
          </a:prstGeom>
        </p:spPr>
        <p:txBody>
          <a:bodyPr wrap="square">
            <a:spAutoFit/>
          </a:bodyPr>
          <a:lstStyle/>
          <a:p>
            <a:r>
              <a:rPr lang="ru-RU" b="1" dirty="0">
                <a:solidFill>
                  <a:srgbClr val="0033CC"/>
                </a:solidFill>
              </a:rPr>
              <a:t>ИКС</a:t>
            </a:r>
            <a:r>
              <a:rPr lang="ru-RU" dirty="0"/>
              <a:t> – совокупность технических и программных средств, состоящих из линий и каналов связи, аппаратуры передачи данных, узлов коммутации и оконечных устройств, предназначенная для обмена информационными сообщениями между любыми пользователями сети.</a:t>
            </a:r>
          </a:p>
          <a:p>
            <a:r>
              <a:rPr lang="ru-RU" b="1" dirty="0">
                <a:solidFill>
                  <a:srgbClr val="0033CC"/>
                </a:solidFill>
              </a:rPr>
              <a:t>Сеть</a:t>
            </a:r>
            <a:r>
              <a:rPr lang="ru-RU" dirty="0"/>
              <a:t> – совокупность узлов и линий (каналов) связи. Основной математический аппарат анализа и проектирования сетей – теория графов.</a:t>
            </a:r>
          </a:p>
        </p:txBody>
      </p:sp>
      <p:pic>
        <p:nvPicPr>
          <p:cNvPr id="7" name="Рисунок 6">
            <a:extLst>
              <a:ext uri="{FF2B5EF4-FFF2-40B4-BE49-F238E27FC236}">
                <a16:creationId xmlns:a16="http://schemas.microsoft.com/office/drawing/2014/main" id="{465BE61F-B8DB-4DF4-9B5C-D20E0CC555FA}"/>
              </a:ext>
            </a:extLst>
          </p:cNvPr>
          <p:cNvPicPr>
            <a:picLocks noChangeAspect="1"/>
          </p:cNvPicPr>
          <p:nvPr/>
        </p:nvPicPr>
        <p:blipFill>
          <a:blip r:embed="rId2"/>
          <a:stretch>
            <a:fillRect/>
          </a:stretch>
        </p:blipFill>
        <p:spPr>
          <a:xfrm>
            <a:off x="3128211" y="2467646"/>
            <a:ext cx="5559877" cy="3923203"/>
          </a:xfrm>
          <a:prstGeom prst="rect">
            <a:avLst/>
          </a:prstGeom>
        </p:spPr>
      </p:pic>
      <p:sp>
        <p:nvSpPr>
          <p:cNvPr id="8" name="Text Box 8">
            <a:extLst>
              <a:ext uri="{FF2B5EF4-FFF2-40B4-BE49-F238E27FC236}">
                <a16:creationId xmlns:a16="http://schemas.microsoft.com/office/drawing/2014/main" id="{B93D36FF-5076-4DC5-85A6-AC354627E8CC}"/>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9" name="Прямоугольник 8">
            <a:extLst>
              <a:ext uri="{FF2B5EF4-FFF2-40B4-BE49-F238E27FC236}">
                <a16:creationId xmlns:a16="http://schemas.microsoft.com/office/drawing/2014/main" id="{53239111-4996-4889-8C4A-27FF6FC7F4E1}"/>
              </a:ext>
            </a:extLst>
          </p:cNvPr>
          <p:cNvSpPr/>
          <p:nvPr/>
        </p:nvSpPr>
        <p:spPr>
          <a:xfrm>
            <a:off x="802105" y="467151"/>
            <a:ext cx="10668000" cy="369312"/>
          </a:xfrm>
          <a:prstGeom prst="rect">
            <a:avLst/>
          </a:prstGeom>
        </p:spPr>
        <p:txBody>
          <a:bodyPr wrap="square">
            <a:spAutoFit/>
          </a:bodyPr>
          <a:lstStyle/>
          <a:p>
            <a:pPr algn="ctr"/>
            <a:r>
              <a:rPr lang="ru-RU" b="1" spc="100" dirty="0">
                <a:solidFill>
                  <a:srgbClr val="0033CC"/>
                </a:solidFill>
                <a:latin typeface="Verdana" panose="020B0604030504040204" pitchFamily="34" charset="0"/>
              </a:rPr>
              <a:t>Инфокоммуникационная сеть. Основные термины и определения.</a:t>
            </a:r>
            <a:endParaRPr lang="ru-RU" spc="100" dirty="0">
              <a:solidFill>
                <a:srgbClr val="0033CC"/>
              </a:solidFill>
            </a:endParaRPr>
          </a:p>
        </p:txBody>
      </p:sp>
      <p:cxnSp>
        <p:nvCxnSpPr>
          <p:cNvPr id="10" name="Прямая соединительная линия 9">
            <a:extLst>
              <a:ext uri="{FF2B5EF4-FFF2-40B4-BE49-F238E27FC236}">
                <a16:creationId xmlns:a16="http://schemas.microsoft.com/office/drawing/2014/main" id="{20FB6960-F965-47B9-81AA-412E61069FA2}"/>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156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AE6267F9-80FA-44FA-925A-85948212B7F6}"/>
              </a:ext>
            </a:extLst>
          </p:cNvPr>
          <p:cNvPicPr>
            <a:picLocks noChangeAspect="1"/>
          </p:cNvPicPr>
          <p:nvPr/>
        </p:nvPicPr>
        <p:blipFill>
          <a:blip r:embed="rId2"/>
          <a:stretch>
            <a:fillRect/>
          </a:stretch>
        </p:blipFill>
        <p:spPr>
          <a:xfrm>
            <a:off x="2662237" y="1128712"/>
            <a:ext cx="6296025" cy="4867275"/>
          </a:xfrm>
          <a:prstGeom prst="rect">
            <a:avLst/>
          </a:prstGeom>
        </p:spPr>
      </p:pic>
      <p:sp>
        <p:nvSpPr>
          <p:cNvPr id="3" name="Text Box 8">
            <a:extLst>
              <a:ext uri="{FF2B5EF4-FFF2-40B4-BE49-F238E27FC236}">
                <a16:creationId xmlns:a16="http://schemas.microsoft.com/office/drawing/2014/main" id="{2721D441-CF0A-479B-BCBB-8C497FDC53E1}"/>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ABF170E3-610D-4EEF-9AD9-42FC80567C7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EF0453B1-ABC9-44EE-8C84-2231ACCA8F06}"/>
              </a:ext>
            </a:extLst>
          </p:cNvPr>
          <p:cNvSpPr/>
          <p:nvPr/>
        </p:nvSpPr>
        <p:spPr>
          <a:xfrm>
            <a:off x="800100" y="467151"/>
            <a:ext cx="10210800"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Принцип обжатия кабеля </a:t>
            </a:r>
            <a:r>
              <a:rPr lang="en-US" b="1" spc="100" dirty="0">
                <a:solidFill>
                  <a:srgbClr val="0033CC"/>
                </a:solidFill>
                <a:latin typeface="Verdana" panose="020B0604030504040204" pitchFamily="34" charset="0"/>
              </a:rPr>
              <a:t>UTP-5e</a:t>
            </a:r>
            <a:endParaRPr lang="ru-RU" spc="100" dirty="0">
              <a:solidFill>
                <a:srgbClr val="0033CC"/>
              </a:solidFill>
            </a:endParaRPr>
          </a:p>
        </p:txBody>
      </p:sp>
      <p:sp>
        <p:nvSpPr>
          <p:cNvPr id="6" name="TextBox 5">
            <a:extLst>
              <a:ext uri="{FF2B5EF4-FFF2-40B4-BE49-F238E27FC236}">
                <a16:creationId xmlns:a16="http://schemas.microsoft.com/office/drawing/2014/main" id="{114C2D84-4EEF-4A6F-BBBC-FD9889AF0184}"/>
              </a:ext>
            </a:extLst>
          </p:cNvPr>
          <p:cNvSpPr txBox="1"/>
          <p:nvPr/>
        </p:nvSpPr>
        <p:spPr>
          <a:xfrm>
            <a:off x="1901960" y="6210300"/>
            <a:ext cx="7791450" cy="369332"/>
          </a:xfrm>
          <a:prstGeom prst="rect">
            <a:avLst/>
          </a:prstGeom>
          <a:noFill/>
        </p:spPr>
        <p:txBody>
          <a:bodyPr wrap="square" rtlCol="0">
            <a:spAutoFit/>
          </a:bodyPr>
          <a:lstStyle/>
          <a:p>
            <a:pPr algn="ctr"/>
            <a:r>
              <a:rPr lang="ru-RU" dirty="0"/>
              <a:t>Витая пара </a:t>
            </a:r>
            <a:r>
              <a:rPr lang="en-US" dirty="0"/>
              <a:t>UTP-5e</a:t>
            </a:r>
            <a:r>
              <a:rPr lang="ru-RU" dirty="0"/>
              <a:t>: </a:t>
            </a:r>
            <a:r>
              <a:rPr lang="en-US" dirty="0"/>
              <a:t> </a:t>
            </a:r>
            <a:r>
              <a:rPr lang="ru-RU" dirty="0"/>
              <a:t> 27 скручиваний на 1 метр кабеля. </a:t>
            </a:r>
            <a:r>
              <a:rPr lang="en-US" dirty="0"/>
              <a:t> </a:t>
            </a:r>
            <a:endParaRPr lang="ru-RU" dirty="0"/>
          </a:p>
        </p:txBody>
      </p:sp>
      <p:sp>
        <p:nvSpPr>
          <p:cNvPr id="7" name="Прямоугольник 6">
            <a:extLst>
              <a:ext uri="{FF2B5EF4-FFF2-40B4-BE49-F238E27FC236}">
                <a16:creationId xmlns:a16="http://schemas.microsoft.com/office/drawing/2014/main" id="{885C70F5-D4EF-4938-B0CD-096E3FAE9F6B}"/>
              </a:ext>
            </a:extLst>
          </p:cNvPr>
          <p:cNvSpPr/>
          <p:nvPr/>
        </p:nvSpPr>
        <p:spPr>
          <a:xfrm>
            <a:off x="5125670" y="3244334"/>
            <a:ext cx="1940659"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27 витков на метр</a:t>
            </a:r>
            <a:endParaRPr lang="ru-RU" dirty="0"/>
          </a:p>
        </p:txBody>
      </p:sp>
    </p:spTree>
    <p:extLst>
      <p:ext uri="{BB962C8B-B14F-4D97-AF65-F5344CB8AC3E}">
        <p14:creationId xmlns:p14="http://schemas.microsoft.com/office/powerpoint/2010/main" val="2452782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a:extLst>
              <a:ext uri="{FF2B5EF4-FFF2-40B4-BE49-F238E27FC236}">
                <a16:creationId xmlns:a16="http://schemas.microsoft.com/office/drawing/2014/main" id="{89FC63FF-89C4-45CE-A61F-FC858F94AEB6}"/>
              </a:ext>
            </a:extLst>
          </p:cNvPr>
          <p:cNvSpPr txBox="1">
            <a:spLocks noChangeArrowheads="1"/>
          </p:cNvSpPr>
          <p:nvPr/>
        </p:nvSpPr>
        <p:spPr bwMode="auto">
          <a:xfrm>
            <a:off x="1542362" y="536035"/>
            <a:ext cx="874871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600" b="1" cap="all" dirty="0">
                <a:solidFill>
                  <a:srgbClr val="0033CC"/>
                </a:solidFill>
              </a:rPr>
              <a:t>Коаксиальный кабель и </a:t>
            </a:r>
            <a:r>
              <a:rPr lang="en-US" altLang="ru-RU" sz="1600" b="1" cap="all" dirty="0">
                <a:solidFill>
                  <a:srgbClr val="0033CC"/>
                </a:solidFill>
              </a:rPr>
              <a:t>BNC-</a:t>
            </a:r>
            <a:r>
              <a:rPr lang="ru-RU" altLang="ru-RU" sz="1600" b="1" cap="all" dirty="0">
                <a:solidFill>
                  <a:srgbClr val="0033CC"/>
                </a:solidFill>
              </a:rPr>
              <a:t>коннекторы</a:t>
            </a:r>
          </a:p>
        </p:txBody>
      </p:sp>
      <p:sp>
        <p:nvSpPr>
          <p:cNvPr id="3" name="Text Box 8">
            <a:extLst>
              <a:ext uri="{FF2B5EF4-FFF2-40B4-BE49-F238E27FC236}">
                <a16:creationId xmlns:a16="http://schemas.microsoft.com/office/drawing/2014/main" id="{039982B2-56D5-4DF1-98B0-09F19EF6AAC2}"/>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7FA74990-EBED-4B6D-BA76-93232FA17BE4}"/>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5" name="Picture 2" descr="Image102">
            <a:extLst>
              <a:ext uri="{FF2B5EF4-FFF2-40B4-BE49-F238E27FC236}">
                <a16:creationId xmlns:a16="http://schemas.microsoft.com/office/drawing/2014/main" id="{BE7CBDD7-89D6-4484-BE77-AB3E913E5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666" y="1123231"/>
            <a:ext cx="4386263" cy="147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Группа 8">
            <a:extLst>
              <a:ext uri="{FF2B5EF4-FFF2-40B4-BE49-F238E27FC236}">
                <a16:creationId xmlns:a16="http://schemas.microsoft.com/office/drawing/2014/main" id="{8E505B7D-0328-4F4A-96AB-6A1B879A55A6}"/>
              </a:ext>
            </a:extLst>
          </p:cNvPr>
          <p:cNvGrpSpPr/>
          <p:nvPr/>
        </p:nvGrpSpPr>
        <p:grpSpPr>
          <a:xfrm>
            <a:off x="1225685" y="2965353"/>
            <a:ext cx="10173306" cy="2546588"/>
            <a:chOff x="1225685" y="3879752"/>
            <a:chExt cx="10173306" cy="2546588"/>
          </a:xfrm>
        </p:grpSpPr>
        <p:pic>
          <p:nvPicPr>
            <p:cNvPr id="6" name="Рисунок 5">
              <a:extLst>
                <a:ext uri="{FF2B5EF4-FFF2-40B4-BE49-F238E27FC236}">
                  <a16:creationId xmlns:a16="http://schemas.microsoft.com/office/drawing/2014/main" id="{FB900E1D-48B4-4B23-8BD5-95F0CACE7844}"/>
                </a:ext>
              </a:extLst>
            </p:cNvPr>
            <p:cNvPicPr>
              <a:picLocks noChangeAspect="1"/>
            </p:cNvPicPr>
            <p:nvPr/>
          </p:nvPicPr>
          <p:blipFill>
            <a:blip r:embed="rId3"/>
            <a:stretch>
              <a:fillRect/>
            </a:stretch>
          </p:blipFill>
          <p:spPr>
            <a:xfrm>
              <a:off x="1225685" y="4104041"/>
              <a:ext cx="2863969" cy="2132206"/>
            </a:xfrm>
            <a:prstGeom prst="rect">
              <a:avLst/>
            </a:prstGeom>
          </p:spPr>
        </p:pic>
        <p:pic>
          <p:nvPicPr>
            <p:cNvPr id="53250" name="Picture 2" descr="https://www.mpk-showtechnik.de/images/product_images/popup_images/m_D348350A.jpg">
              <a:extLst>
                <a:ext uri="{FF2B5EF4-FFF2-40B4-BE49-F238E27FC236}">
                  <a16:creationId xmlns:a16="http://schemas.microsoft.com/office/drawing/2014/main" id="{4D48C5CB-AD4E-467D-B47B-262E8796F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066" y="4546770"/>
              <a:ext cx="2742466" cy="1651377"/>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https://ecs7.tokopedia.net/img/cache/700/product-1/2015/8/6/208023/208023_40c96671-e739-4d30-a04a-7ef02793b3af.jpg">
              <a:extLst>
                <a:ext uri="{FF2B5EF4-FFF2-40B4-BE49-F238E27FC236}">
                  <a16:creationId xmlns:a16="http://schemas.microsoft.com/office/drawing/2014/main" id="{0F557C37-907E-4AD6-B822-96418EE89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2403" y="3879752"/>
              <a:ext cx="2546588" cy="254658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 Box 9">
            <a:extLst>
              <a:ext uri="{FF2B5EF4-FFF2-40B4-BE49-F238E27FC236}">
                <a16:creationId xmlns:a16="http://schemas.microsoft.com/office/drawing/2014/main" id="{97D4B52A-8925-44D7-A622-6378AFF395AC}"/>
              </a:ext>
            </a:extLst>
          </p:cNvPr>
          <p:cNvSpPr txBox="1">
            <a:spLocks noChangeArrowheads="1"/>
          </p:cNvSpPr>
          <p:nvPr/>
        </p:nvSpPr>
        <p:spPr bwMode="auto">
          <a:xfrm>
            <a:off x="5977073" y="1264845"/>
            <a:ext cx="568584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tIns="0" rIns="18000" bIns="0">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eaLnBrk="1" hangingPunct="1">
              <a:spcBef>
                <a:spcPct val="50000"/>
              </a:spcBef>
              <a:buClrTx/>
              <a:buSzTx/>
              <a:buFontTx/>
              <a:buChar char="•"/>
            </a:pPr>
            <a:r>
              <a:rPr lang="ru-RU" altLang="ru-RU" sz="1600" b="1" dirty="0">
                <a:solidFill>
                  <a:srgbClr val="0033CC"/>
                </a:solidFill>
              </a:rPr>
              <a:t>Тонкий</a:t>
            </a:r>
            <a:r>
              <a:rPr lang="en-US" altLang="ru-RU" sz="1600" b="0" dirty="0"/>
              <a:t> - ø</a:t>
            </a:r>
            <a:r>
              <a:rPr lang="ru-RU" altLang="ru-RU" sz="1600" b="0" dirty="0"/>
              <a:t> оплетки ≈ 5 мм </a:t>
            </a:r>
            <a:r>
              <a:rPr lang="en-US" altLang="ru-RU" sz="1600" b="0" dirty="0"/>
              <a:t>(</a:t>
            </a:r>
            <a:r>
              <a:rPr lang="ru-RU" altLang="ru-RU" sz="1600" b="0" dirty="0"/>
              <a:t>RG–58</a:t>
            </a:r>
            <a:r>
              <a:rPr lang="en-US" altLang="ru-RU" sz="1600" b="0" dirty="0"/>
              <a:t>)</a:t>
            </a:r>
            <a:r>
              <a:rPr lang="ru-RU" altLang="ru-RU" sz="1600" b="0" dirty="0"/>
              <a:t> </a:t>
            </a:r>
            <a:endParaRPr lang="en-US" altLang="ru-RU" sz="1600" b="0" dirty="0"/>
          </a:p>
          <a:p>
            <a:pPr eaLnBrk="1" hangingPunct="1">
              <a:spcBef>
                <a:spcPct val="50000"/>
              </a:spcBef>
              <a:buClrTx/>
              <a:buSzTx/>
              <a:buFontTx/>
              <a:buChar char="•"/>
            </a:pPr>
            <a:r>
              <a:rPr lang="ru-RU" altLang="ru-RU" sz="1600" b="1" dirty="0">
                <a:solidFill>
                  <a:srgbClr val="0033CC"/>
                </a:solidFill>
              </a:rPr>
              <a:t>Толстый</a:t>
            </a:r>
            <a:r>
              <a:rPr lang="en-US" altLang="ru-RU" sz="1600" b="0" dirty="0"/>
              <a:t> - ø </a:t>
            </a:r>
            <a:r>
              <a:rPr lang="ru-RU" altLang="ru-RU" sz="1600" b="0" dirty="0"/>
              <a:t>оплетки ≈ 10 мм </a:t>
            </a:r>
          </a:p>
        </p:txBody>
      </p:sp>
    </p:spTree>
    <p:extLst>
      <p:ext uri="{BB962C8B-B14F-4D97-AF65-F5344CB8AC3E}">
        <p14:creationId xmlns:p14="http://schemas.microsoft.com/office/powerpoint/2010/main" val="359123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00A22855-FE55-491C-BB93-06B2CFE408F4}"/>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28CCC402-4455-4AE8-9823-516679EA0552}"/>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91852BBD-BE5A-4189-ACDF-76CC7A19EFF1}"/>
              </a:ext>
            </a:extLst>
          </p:cNvPr>
          <p:cNvSpPr/>
          <p:nvPr/>
        </p:nvSpPr>
        <p:spPr>
          <a:xfrm>
            <a:off x="800100" y="467151"/>
            <a:ext cx="10210800"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Электрические параметры и характеристики линий и кабелей связи</a:t>
            </a:r>
            <a:endParaRPr lang="ru-RU" spc="100" dirty="0">
              <a:solidFill>
                <a:srgbClr val="0033CC"/>
              </a:solidFill>
            </a:endParaRPr>
          </a:p>
        </p:txBody>
      </p:sp>
      <p:sp>
        <p:nvSpPr>
          <p:cNvPr id="5" name="Прямоугольник 4">
            <a:extLst>
              <a:ext uri="{FF2B5EF4-FFF2-40B4-BE49-F238E27FC236}">
                <a16:creationId xmlns:a16="http://schemas.microsoft.com/office/drawing/2014/main" id="{2BA81F0E-5679-4263-8C8F-6F7901AF2C6E}"/>
              </a:ext>
            </a:extLst>
          </p:cNvPr>
          <p:cNvSpPr/>
          <p:nvPr/>
        </p:nvSpPr>
        <p:spPr>
          <a:xfrm>
            <a:off x="495300" y="969485"/>
            <a:ext cx="6838950" cy="1631216"/>
          </a:xfrm>
          <a:prstGeom prst="rect">
            <a:avLst/>
          </a:prstGeom>
        </p:spPr>
        <p:txBody>
          <a:bodyPr wrap="square">
            <a:spAutoFit/>
          </a:bodyPr>
          <a:lstStyle/>
          <a:p>
            <a:pPr algn="just">
              <a:spcAft>
                <a:spcPts val="0"/>
              </a:spcAft>
            </a:pPr>
            <a:r>
              <a:rPr lang="ru-RU" sz="2000" b="1" dirty="0">
                <a:solidFill>
                  <a:srgbClr val="0033CC"/>
                </a:solidFill>
                <a:ea typeface="Times New Roman" panose="02020603050405020304" pitchFamily="18" charset="0"/>
              </a:rPr>
              <a:t>Первичные параметры </a:t>
            </a:r>
            <a:r>
              <a:rPr lang="ru-RU" sz="2000" dirty="0">
                <a:ea typeface="Times New Roman" panose="02020603050405020304" pitchFamily="18" charset="0"/>
              </a:rPr>
              <a:t>цепи ЛС являются: </a:t>
            </a:r>
          </a:p>
          <a:p>
            <a:pPr marL="342900" lvl="0" indent="-342900" algn="just">
              <a:spcAft>
                <a:spcPts val="0"/>
              </a:spcAft>
              <a:buFont typeface="+mj-lt"/>
              <a:buAutoNum type="arabicParenR"/>
              <a:tabLst>
                <a:tab pos="948690" algn="l"/>
              </a:tabLst>
            </a:pPr>
            <a:r>
              <a:rPr lang="ru-RU" sz="2000" dirty="0">
                <a:ea typeface="Times New Roman" panose="02020603050405020304" pitchFamily="18" charset="0"/>
              </a:rPr>
              <a:t>активное сопротивление     R, [Ом/км ];</a:t>
            </a:r>
          </a:p>
          <a:p>
            <a:pPr marL="342900" lvl="0" indent="-342900" algn="just">
              <a:spcAft>
                <a:spcPts val="0"/>
              </a:spcAft>
              <a:buFont typeface="+mj-lt"/>
              <a:buAutoNum type="arabicParenR"/>
              <a:tabLst>
                <a:tab pos="948690" algn="l"/>
              </a:tabLst>
            </a:pPr>
            <a:r>
              <a:rPr lang="ru-RU" sz="2000" dirty="0">
                <a:ea typeface="Times New Roman" panose="02020603050405020304" pitchFamily="18" charset="0"/>
              </a:rPr>
              <a:t>индуктивность    L, [ Гн/км];</a:t>
            </a:r>
          </a:p>
          <a:p>
            <a:pPr marL="342900" lvl="0" indent="-342900" algn="just">
              <a:spcAft>
                <a:spcPts val="0"/>
              </a:spcAft>
              <a:buFont typeface="+mj-lt"/>
              <a:buAutoNum type="arabicParenR"/>
              <a:tabLst>
                <a:tab pos="948690" algn="l"/>
              </a:tabLst>
            </a:pPr>
            <a:r>
              <a:rPr lang="ru-RU" sz="2000" dirty="0">
                <a:ea typeface="Times New Roman" panose="02020603050405020304" pitchFamily="18" charset="0"/>
              </a:rPr>
              <a:t>емкость между проводами   C, [Ф/км];</a:t>
            </a:r>
          </a:p>
          <a:p>
            <a:pPr marL="342900" lvl="0" indent="-342900" algn="just">
              <a:spcAft>
                <a:spcPts val="0"/>
              </a:spcAft>
              <a:buFont typeface="+mj-lt"/>
              <a:buAutoNum type="arabicParenR"/>
              <a:tabLst>
                <a:tab pos="948690" algn="l"/>
              </a:tabLst>
            </a:pPr>
            <a:r>
              <a:rPr lang="ru-RU" sz="2000" dirty="0">
                <a:ea typeface="Times New Roman" panose="02020603050405020304" pitchFamily="18" charset="0"/>
              </a:rPr>
              <a:t>проводимость изоляции между проводами   G, [Сим /км].</a:t>
            </a:r>
          </a:p>
        </p:txBody>
      </p:sp>
      <p:sp>
        <p:nvSpPr>
          <p:cNvPr id="6" name="Прямоугольник 5">
            <a:extLst>
              <a:ext uri="{FF2B5EF4-FFF2-40B4-BE49-F238E27FC236}">
                <a16:creationId xmlns:a16="http://schemas.microsoft.com/office/drawing/2014/main" id="{27094281-B7DA-4265-9545-1CC031E75639}"/>
              </a:ext>
            </a:extLst>
          </p:cNvPr>
          <p:cNvSpPr/>
          <p:nvPr/>
        </p:nvSpPr>
        <p:spPr>
          <a:xfrm>
            <a:off x="495300" y="2828835"/>
            <a:ext cx="6096000" cy="1323439"/>
          </a:xfrm>
          <a:prstGeom prst="rect">
            <a:avLst/>
          </a:prstGeom>
        </p:spPr>
        <p:txBody>
          <a:bodyPr>
            <a:spAutoFit/>
          </a:bodyPr>
          <a:lstStyle/>
          <a:p>
            <a:r>
              <a:rPr lang="ru-RU" sz="2000" b="1" dirty="0">
                <a:solidFill>
                  <a:srgbClr val="0033CC"/>
                </a:solidFill>
                <a:ea typeface="Times New Roman" panose="02020603050405020304" pitchFamily="18" charset="0"/>
              </a:rPr>
              <a:t>Вторичные параметры</a:t>
            </a:r>
            <a:r>
              <a:rPr lang="ru-RU" sz="2000" dirty="0">
                <a:ea typeface="Times New Roman" panose="02020603050405020304" pitchFamily="18" charset="0"/>
              </a:rPr>
              <a:t>:  волновое сопротивление </a:t>
            </a:r>
            <a:r>
              <a:rPr lang="ru-RU" sz="2000" dirty="0" err="1">
                <a:ea typeface="Times New Roman" panose="02020603050405020304" pitchFamily="18" charset="0"/>
              </a:rPr>
              <a:t>Z</a:t>
            </a:r>
            <a:r>
              <a:rPr lang="ru-RU" sz="2000" baseline="-25000" dirty="0" err="1">
                <a:ea typeface="Times New Roman" panose="02020603050405020304" pitchFamily="18" charset="0"/>
              </a:rPr>
              <a:t>в</a:t>
            </a:r>
            <a:r>
              <a:rPr lang="ru-RU" sz="2000" dirty="0">
                <a:ea typeface="Times New Roman" panose="02020603050405020304" pitchFamily="18" charset="0"/>
              </a:rPr>
              <a:t> и коэффициент распространения сигнала γ, составляющими которого являются коэффициент затухания α и коэффициент фазы β сигнала</a:t>
            </a:r>
            <a:r>
              <a:rPr lang="ru-RU" dirty="0">
                <a:latin typeface="Times New Roman" panose="02020603050405020304" pitchFamily="18" charset="0"/>
                <a:ea typeface="Times New Roman" panose="02020603050405020304" pitchFamily="18" charset="0"/>
              </a:rPr>
              <a:t>.</a:t>
            </a:r>
            <a:endParaRPr lang="ru-RU" dirty="0"/>
          </a:p>
        </p:txBody>
      </p:sp>
      <p:graphicFrame>
        <p:nvGraphicFramePr>
          <p:cNvPr id="7" name="Объект 6">
            <a:extLst>
              <a:ext uri="{FF2B5EF4-FFF2-40B4-BE49-F238E27FC236}">
                <a16:creationId xmlns:a16="http://schemas.microsoft.com/office/drawing/2014/main" id="{E80E2633-E186-46D7-9248-3C59B5E91782}"/>
              </a:ext>
            </a:extLst>
          </p:cNvPr>
          <p:cNvGraphicFramePr>
            <a:graphicFrameLocks noChangeAspect="1"/>
          </p:cNvGraphicFramePr>
          <p:nvPr>
            <p:extLst>
              <p:ext uri="{D42A27DB-BD31-4B8C-83A1-F6EECF244321}">
                <p14:modId xmlns:p14="http://schemas.microsoft.com/office/powerpoint/2010/main" val="2627286486"/>
              </p:ext>
            </p:extLst>
          </p:nvPr>
        </p:nvGraphicFramePr>
        <p:xfrm>
          <a:off x="754643" y="4375150"/>
          <a:ext cx="4750807" cy="1323439"/>
        </p:xfrm>
        <a:graphic>
          <a:graphicData uri="http://schemas.openxmlformats.org/presentationml/2006/ole">
            <mc:AlternateContent xmlns:mc="http://schemas.openxmlformats.org/markup-compatibility/2006">
              <mc:Choice xmlns:v="urn:schemas-microsoft-com:vml" Requires="v">
                <p:oleObj spid="_x0000_s43034" name="Equation" r:id="rId3" imgW="4000172" imgH="1114441" progId="Equation.DSMT4">
                  <p:embed/>
                </p:oleObj>
              </mc:Choice>
              <mc:Fallback>
                <p:oleObj name="Equation" r:id="rId3" imgW="4000172" imgH="1114441" progId="Equation.DSMT4">
                  <p:embed/>
                  <p:pic>
                    <p:nvPicPr>
                      <p:cNvPr id="11" name="Объект 10">
                        <a:extLst>
                          <a:ext uri="{FF2B5EF4-FFF2-40B4-BE49-F238E27FC236}">
                            <a16:creationId xmlns:a16="http://schemas.microsoft.com/office/drawing/2014/main" id="{5537E736-7EF1-4E7A-9B69-079526E44DA6}"/>
                          </a:ext>
                        </a:extLst>
                      </p:cNvPr>
                      <p:cNvPicPr/>
                      <p:nvPr/>
                    </p:nvPicPr>
                    <p:blipFill>
                      <a:blip r:embed="rId4"/>
                      <a:stretch>
                        <a:fillRect/>
                      </a:stretch>
                    </p:blipFill>
                    <p:spPr>
                      <a:xfrm>
                        <a:off x="754643" y="4375150"/>
                        <a:ext cx="4750807" cy="1323439"/>
                      </a:xfrm>
                      <a:prstGeom prst="rect">
                        <a:avLst/>
                      </a:prstGeom>
                    </p:spPr>
                  </p:pic>
                </p:oleObj>
              </mc:Fallback>
            </mc:AlternateContent>
          </a:graphicData>
        </a:graphic>
      </p:graphicFrame>
      <p:pic>
        <p:nvPicPr>
          <p:cNvPr id="8" name="Рисунок 7">
            <a:extLst>
              <a:ext uri="{FF2B5EF4-FFF2-40B4-BE49-F238E27FC236}">
                <a16:creationId xmlns:a16="http://schemas.microsoft.com/office/drawing/2014/main" id="{DA5F7B1F-76AD-4294-A479-FE1A0BD80BEC}"/>
              </a:ext>
            </a:extLst>
          </p:cNvPr>
          <p:cNvPicPr>
            <a:picLocks noChangeAspect="1"/>
          </p:cNvPicPr>
          <p:nvPr/>
        </p:nvPicPr>
        <p:blipFill>
          <a:blip r:embed="rId5"/>
          <a:stretch>
            <a:fillRect/>
          </a:stretch>
        </p:blipFill>
        <p:spPr>
          <a:xfrm>
            <a:off x="7148512" y="1036682"/>
            <a:ext cx="4752975" cy="2343150"/>
          </a:xfrm>
          <a:prstGeom prst="rect">
            <a:avLst/>
          </a:prstGeom>
        </p:spPr>
      </p:pic>
      <p:sp>
        <p:nvSpPr>
          <p:cNvPr id="9" name="TextBox 8">
            <a:extLst>
              <a:ext uri="{FF2B5EF4-FFF2-40B4-BE49-F238E27FC236}">
                <a16:creationId xmlns:a16="http://schemas.microsoft.com/office/drawing/2014/main" id="{166E455B-BFA9-480F-AFF6-0E507165173C}"/>
              </a:ext>
            </a:extLst>
          </p:cNvPr>
          <p:cNvSpPr txBox="1"/>
          <p:nvPr/>
        </p:nvSpPr>
        <p:spPr>
          <a:xfrm>
            <a:off x="6591300" y="4152274"/>
            <a:ext cx="4750807" cy="1046440"/>
          </a:xfrm>
          <a:prstGeom prst="rect">
            <a:avLst/>
          </a:prstGeom>
          <a:noFill/>
        </p:spPr>
        <p:txBody>
          <a:bodyPr wrap="square" rtlCol="0">
            <a:spAutoFit/>
          </a:bodyPr>
          <a:lstStyle/>
          <a:p>
            <a:r>
              <a:rPr lang="ru-RU" sz="2000" b="1" dirty="0">
                <a:solidFill>
                  <a:srgbClr val="0033CC"/>
                </a:solidFill>
              </a:rPr>
              <a:t>Условие согласованной передачи:</a:t>
            </a:r>
          </a:p>
          <a:p>
            <a:endParaRPr lang="ru-RU" dirty="0"/>
          </a:p>
          <a:p>
            <a:r>
              <a:rPr lang="ru-RU" sz="2400" dirty="0"/>
              <a:t>                         </a:t>
            </a:r>
            <a:r>
              <a:rPr lang="en-US" sz="2400" dirty="0"/>
              <a:t>Z</a:t>
            </a:r>
            <a:r>
              <a:rPr lang="ru-RU" sz="2400" baseline="-25000" dirty="0"/>
              <a:t>в</a:t>
            </a:r>
            <a:r>
              <a:rPr lang="en-US" sz="2400" dirty="0"/>
              <a:t> = Z</a:t>
            </a:r>
            <a:r>
              <a:rPr lang="ru-RU" sz="2400" baseline="-25000" dirty="0"/>
              <a:t>н</a:t>
            </a:r>
          </a:p>
        </p:txBody>
      </p:sp>
      <p:sp>
        <p:nvSpPr>
          <p:cNvPr id="10" name="TextBox 9">
            <a:extLst>
              <a:ext uri="{FF2B5EF4-FFF2-40B4-BE49-F238E27FC236}">
                <a16:creationId xmlns:a16="http://schemas.microsoft.com/office/drawing/2014/main" id="{DEEDB9D9-93D3-4A99-8FD3-30C88B07295B}"/>
              </a:ext>
            </a:extLst>
          </p:cNvPr>
          <p:cNvSpPr txBox="1"/>
          <p:nvPr/>
        </p:nvSpPr>
        <p:spPr>
          <a:xfrm>
            <a:off x="3143250" y="5992804"/>
            <a:ext cx="6348412" cy="400110"/>
          </a:xfrm>
          <a:prstGeom prst="rect">
            <a:avLst/>
          </a:prstGeom>
          <a:noFill/>
        </p:spPr>
        <p:txBody>
          <a:bodyPr wrap="square" rtlCol="0">
            <a:spAutoFit/>
          </a:bodyPr>
          <a:lstStyle/>
          <a:p>
            <a:pPr algn="ctr"/>
            <a:r>
              <a:rPr lang="ru-RU" sz="2000" b="1" dirty="0">
                <a:solidFill>
                  <a:srgbClr val="0033CC"/>
                </a:solidFill>
              </a:rPr>
              <a:t>Затухание линии связи</a:t>
            </a:r>
            <a:r>
              <a:rPr lang="ru-RU" sz="2000" i="1" dirty="0"/>
              <a:t>:     </a:t>
            </a:r>
            <a:r>
              <a:rPr lang="en-US" sz="2000" i="1" dirty="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 20</a:t>
            </a:r>
            <a:r>
              <a:rPr lang="en-US" sz="2000" i="1" dirty="0">
                <a:latin typeface="Times New Roman" panose="02020603050405020304" pitchFamily="18" charset="0"/>
                <a:cs typeface="Times New Roman" panose="02020603050405020304" pitchFamily="18" charset="0"/>
              </a:rPr>
              <a:t>lg </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U</a:t>
            </a:r>
            <a:r>
              <a:rPr lang="ru-RU" sz="2000" i="1" dirty="0" err="1">
                <a:latin typeface="Times New Roman" panose="02020603050405020304" pitchFamily="18" charset="0"/>
                <a:cs typeface="Times New Roman" panose="02020603050405020304" pitchFamily="18" charset="0"/>
              </a:rPr>
              <a:t>вх</a:t>
            </a:r>
            <a:r>
              <a:rPr lang="en-US" sz="2000" i="1" dirty="0">
                <a:latin typeface="Times New Roman" panose="02020603050405020304" pitchFamily="18" charset="0"/>
                <a:cs typeface="Times New Roman" panose="02020603050405020304" pitchFamily="18" charset="0"/>
              </a:rPr>
              <a:t> /U</a:t>
            </a:r>
            <a:r>
              <a:rPr lang="ru-RU" sz="2000" i="1" dirty="0" err="1">
                <a:latin typeface="Times New Roman" panose="02020603050405020304" pitchFamily="18" charset="0"/>
                <a:cs typeface="Times New Roman" panose="02020603050405020304" pitchFamily="18" charset="0"/>
              </a:rPr>
              <a:t>вых</a:t>
            </a:r>
            <a:r>
              <a:rPr lang="en-US" sz="2000" dirty="0">
                <a:latin typeface="Times New Roman" panose="02020603050405020304" pitchFamily="18" charset="0"/>
                <a:cs typeface="Times New Roman" panose="02020603050405020304" pitchFamily="18" charset="0"/>
              </a:rPr>
              <a:t>)</a:t>
            </a:r>
            <a:r>
              <a:rPr lang="ru-RU" sz="2000" dirty="0">
                <a:latin typeface="Times New Roman" panose="02020603050405020304" pitchFamily="18" charset="0"/>
                <a:cs typeface="Times New Roman" panose="02020603050405020304" pitchFamily="18" charset="0"/>
              </a:rPr>
              <a:t> дБ .</a:t>
            </a:r>
          </a:p>
        </p:txBody>
      </p:sp>
    </p:spTree>
    <p:extLst>
      <p:ext uri="{BB962C8B-B14F-4D97-AF65-F5344CB8AC3E}">
        <p14:creationId xmlns:p14="http://schemas.microsoft.com/office/powerpoint/2010/main" val="1296364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4488ACBB-9995-4033-A38B-FC63CDA0C0B0}"/>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088F3F92-5F5E-45C2-98AD-9B9ADBCFB11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F43498DD-B841-4B86-8E8A-0C2ECBFC8B74}"/>
              </a:ext>
            </a:extLst>
          </p:cNvPr>
          <p:cNvSpPr/>
          <p:nvPr/>
        </p:nvSpPr>
        <p:spPr>
          <a:xfrm>
            <a:off x="800100" y="467151"/>
            <a:ext cx="10210800"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Помехи в линиях и кабелях связи</a:t>
            </a:r>
            <a:endParaRPr lang="ru-RU" spc="100" dirty="0">
              <a:solidFill>
                <a:srgbClr val="0033CC"/>
              </a:solidFill>
            </a:endParaRPr>
          </a:p>
        </p:txBody>
      </p:sp>
      <p:pic>
        <p:nvPicPr>
          <p:cNvPr id="5" name="Picture 2">
            <a:extLst>
              <a:ext uri="{FF2B5EF4-FFF2-40B4-BE49-F238E27FC236}">
                <a16:creationId xmlns:a16="http://schemas.microsoft.com/office/drawing/2014/main" id="{2D0D5EB4-99E1-4731-9C02-17EB44F47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2788046"/>
            <a:ext cx="4212057" cy="1803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Прямоугольник 5">
            <a:extLst>
              <a:ext uri="{FF2B5EF4-FFF2-40B4-BE49-F238E27FC236}">
                <a16:creationId xmlns:a16="http://schemas.microsoft.com/office/drawing/2014/main" id="{BAAE514A-13C3-4CAC-B63D-1B3AB6CB2F6F}"/>
              </a:ext>
            </a:extLst>
          </p:cNvPr>
          <p:cNvSpPr/>
          <p:nvPr/>
        </p:nvSpPr>
        <p:spPr>
          <a:xfrm>
            <a:off x="5211775" y="2864247"/>
            <a:ext cx="5578450"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NEXT = 20lg (U</a:t>
            </a:r>
            <a:r>
              <a:rPr lang="ru-RU" baseline="-25000" dirty="0">
                <a:latin typeface="Times New Roman" panose="02020603050405020304" pitchFamily="18" charset="0"/>
                <a:ea typeface="Times New Roman" panose="02020603050405020304" pitchFamily="18" charset="0"/>
              </a:rPr>
              <a:t>10</a:t>
            </a:r>
            <a:r>
              <a:rPr lang="ru-RU" dirty="0">
                <a:latin typeface="Times New Roman" panose="02020603050405020304" pitchFamily="18" charset="0"/>
                <a:ea typeface="Times New Roman" panose="02020603050405020304" pitchFamily="18" charset="0"/>
              </a:rPr>
              <a:t>/U</a:t>
            </a:r>
            <a:r>
              <a:rPr lang="ru-RU" baseline="-25000" dirty="0">
                <a:latin typeface="Times New Roman" panose="02020603050405020304" pitchFamily="18" charset="0"/>
                <a:ea typeface="Times New Roman" panose="02020603050405020304" pitchFamily="18" charset="0"/>
              </a:rPr>
              <a:t>20</a:t>
            </a:r>
            <a:r>
              <a:rPr lang="ru-RU" dirty="0">
                <a:latin typeface="Times New Roman" panose="02020603050405020304" pitchFamily="18" charset="0"/>
                <a:ea typeface="Times New Roman" panose="02020603050405020304" pitchFamily="18" charset="0"/>
              </a:rPr>
              <a:t>)  дБ;    FEXT = 20lg (U</a:t>
            </a:r>
            <a:r>
              <a:rPr lang="ru-RU" baseline="-25000" dirty="0">
                <a:latin typeface="Times New Roman" panose="02020603050405020304" pitchFamily="18" charset="0"/>
                <a:ea typeface="Times New Roman" panose="02020603050405020304" pitchFamily="18" charset="0"/>
              </a:rPr>
              <a:t>10 </a:t>
            </a:r>
            <a:r>
              <a:rPr lang="ru-RU" dirty="0">
                <a:latin typeface="Times New Roman" panose="02020603050405020304" pitchFamily="18" charset="0"/>
                <a:ea typeface="Times New Roman" panose="02020603050405020304" pitchFamily="18" charset="0"/>
              </a:rPr>
              <a:t>/U</a:t>
            </a:r>
            <a:r>
              <a:rPr lang="ru-RU" baseline="-25000" dirty="0">
                <a:latin typeface="Times New Roman" panose="02020603050405020304" pitchFamily="18" charset="0"/>
                <a:ea typeface="Times New Roman" panose="02020603050405020304" pitchFamily="18" charset="0"/>
              </a:rPr>
              <a:t>21</a:t>
            </a:r>
            <a:r>
              <a:rPr lang="ru-RU" dirty="0">
                <a:latin typeface="Times New Roman" panose="02020603050405020304" pitchFamily="18" charset="0"/>
                <a:ea typeface="Times New Roman" panose="02020603050405020304" pitchFamily="18" charset="0"/>
              </a:rPr>
              <a:t>)  дБ</a:t>
            </a:r>
            <a:endParaRPr lang="ru-RU" dirty="0"/>
          </a:p>
        </p:txBody>
      </p:sp>
      <p:sp>
        <p:nvSpPr>
          <p:cNvPr id="7" name="Прямоугольник 6">
            <a:extLst>
              <a:ext uri="{FF2B5EF4-FFF2-40B4-BE49-F238E27FC236}">
                <a16:creationId xmlns:a16="http://schemas.microsoft.com/office/drawing/2014/main" id="{3E4A79F1-1042-4493-94E9-68339D09C2EF}"/>
              </a:ext>
            </a:extLst>
          </p:cNvPr>
          <p:cNvSpPr/>
          <p:nvPr/>
        </p:nvSpPr>
        <p:spPr>
          <a:xfrm>
            <a:off x="571500" y="927438"/>
            <a:ext cx="11125200" cy="1631216"/>
          </a:xfrm>
          <a:prstGeom prst="rect">
            <a:avLst/>
          </a:prstGeom>
        </p:spPr>
        <p:txBody>
          <a:bodyPr wrap="square">
            <a:spAutoFit/>
          </a:bodyPr>
          <a:lstStyle/>
          <a:p>
            <a:r>
              <a:rPr lang="ru-RU" sz="2000" dirty="0">
                <a:ea typeface="Times New Roman" panose="02020603050405020304" pitchFamily="18" charset="0"/>
              </a:rPr>
              <a:t>Степень мешающего воздействия активной линии оценивается посредством  </a:t>
            </a:r>
            <a:r>
              <a:rPr lang="ru-RU" sz="2000" b="1" dirty="0">
                <a:solidFill>
                  <a:srgbClr val="000000"/>
                </a:solidFill>
                <a:ea typeface="Times New Roman" panose="02020603050405020304" pitchFamily="18" charset="0"/>
              </a:rPr>
              <a:t>переходных затуханий  </a:t>
            </a:r>
            <a:r>
              <a:rPr lang="ru-RU" sz="2000" dirty="0">
                <a:solidFill>
                  <a:srgbClr val="000000"/>
                </a:solidFill>
                <a:ea typeface="Times New Roman" panose="02020603050405020304" pitchFamily="18" charset="0"/>
              </a:rPr>
              <a:t>между парами проводов</a:t>
            </a:r>
            <a:r>
              <a:rPr lang="ru-RU" sz="2000" b="1" dirty="0">
                <a:solidFill>
                  <a:srgbClr val="000000"/>
                </a:solidFill>
                <a:ea typeface="Times New Roman" panose="02020603050405020304" pitchFamily="18" charset="0"/>
              </a:rPr>
              <a:t> на ближнем и дальнем концах линии (NEXT, FEXT).</a:t>
            </a:r>
            <a:r>
              <a:rPr lang="ru-RU" sz="2000" dirty="0">
                <a:solidFill>
                  <a:srgbClr val="000000"/>
                </a:solidFill>
                <a:ea typeface="Times New Roman" panose="02020603050405020304" pitchFamily="18" charset="0"/>
              </a:rPr>
              <a:t> Здесь параметр </a:t>
            </a:r>
            <a:r>
              <a:rPr lang="ru-RU" sz="2000" b="1" dirty="0">
                <a:ea typeface="Times New Roman" panose="02020603050405020304" pitchFamily="18" charset="0"/>
              </a:rPr>
              <a:t>NEXT (</a:t>
            </a:r>
            <a:r>
              <a:rPr lang="ru-RU" sz="2000" i="1" dirty="0" err="1">
                <a:ea typeface="Times New Roman" panose="02020603050405020304" pitchFamily="18" charset="0"/>
              </a:rPr>
              <a:t>Near</a:t>
            </a:r>
            <a:r>
              <a:rPr lang="ru-RU" sz="2000" i="1" dirty="0">
                <a:ea typeface="Times New Roman" panose="02020603050405020304" pitchFamily="18" charset="0"/>
              </a:rPr>
              <a:t> </a:t>
            </a:r>
            <a:r>
              <a:rPr lang="ru-RU" sz="2000" i="1" dirty="0" err="1">
                <a:ea typeface="Times New Roman" panose="02020603050405020304" pitchFamily="18" charset="0"/>
              </a:rPr>
              <a:t>End</a:t>
            </a:r>
            <a:r>
              <a:rPr lang="ru-RU" sz="2000" i="1" dirty="0">
                <a:ea typeface="Times New Roman" panose="02020603050405020304" pitchFamily="18" charset="0"/>
              </a:rPr>
              <a:t> </a:t>
            </a:r>
            <a:r>
              <a:rPr lang="ru-RU" sz="2000" i="1" dirty="0" err="1">
                <a:ea typeface="Times New Roman" panose="02020603050405020304" pitchFamily="18" charset="0"/>
              </a:rPr>
              <a:t>Crosstalk</a:t>
            </a:r>
            <a:r>
              <a:rPr lang="ru-RU" sz="2000" dirty="0">
                <a:ea typeface="Times New Roman" panose="02020603050405020304" pitchFamily="18" charset="0"/>
              </a:rPr>
              <a:t>) – переходное затухание измеренное на ближнем конце соседней пары, а </a:t>
            </a:r>
            <a:r>
              <a:rPr lang="ru-RU" sz="2000" b="1" dirty="0">
                <a:solidFill>
                  <a:srgbClr val="FF0000"/>
                </a:solidFill>
                <a:ea typeface="Times New Roman" panose="02020603050405020304" pitchFamily="18" charset="0"/>
              </a:rPr>
              <a:t> </a:t>
            </a:r>
            <a:r>
              <a:rPr lang="ru-RU" sz="2000" b="1" dirty="0">
                <a:ea typeface="Times New Roman" panose="02020603050405020304" pitchFamily="18" charset="0"/>
              </a:rPr>
              <a:t>FEXT </a:t>
            </a:r>
            <a:r>
              <a:rPr lang="ru-RU" sz="2000" dirty="0">
                <a:ea typeface="Times New Roman" panose="02020603050405020304" pitchFamily="18" charset="0"/>
              </a:rPr>
              <a:t>(</a:t>
            </a:r>
            <a:r>
              <a:rPr lang="ru-RU" sz="2000" i="1" dirty="0" err="1">
                <a:ea typeface="Times New Roman" panose="02020603050405020304" pitchFamily="18" charset="0"/>
              </a:rPr>
              <a:t>Far</a:t>
            </a:r>
            <a:r>
              <a:rPr lang="ru-RU" sz="2000" i="1" dirty="0">
                <a:ea typeface="Times New Roman" panose="02020603050405020304" pitchFamily="18" charset="0"/>
              </a:rPr>
              <a:t> </a:t>
            </a:r>
            <a:r>
              <a:rPr lang="ru-RU" sz="2000" i="1" dirty="0" err="1">
                <a:ea typeface="Times New Roman" panose="02020603050405020304" pitchFamily="18" charset="0"/>
              </a:rPr>
              <a:t>End</a:t>
            </a:r>
            <a:r>
              <a:rPr lang="ru-RU" sz="2000" i="1" dirty="0">
                <a:ea typeface="Times New Roman" panose="02020603050405020304" pitchFamily="18" charset="0"/>
              </a:rPr>
              <a:t> </a:t>
            </a:r>
            <a:r>
              <a:rPr lang="ru-RU" sz="2000" i="1" dirty="0" err="1">
                <a:ea typeface="Times New Roman" panose="02020603050405020304" pitchFamily="18" charset="0"/>
              </a:rPr>
              <a:t>Crosstalk</a:t>
            </a:r>
            <a:r>
              <a:rPr lang="ru-RU" sz="2000" dirty="0">
                <a:ea typeface="Times New Roman" panose="02020603050405020304" pitchFamily="18" charset="0"/>
              </a:rPr>
              <a:t>) – переходное затухание, измеренное на дальнем конце соседней пары. </a:t>
            </a:r>
            <a:endParaRPr lang="ru-RU" sz="2000" dirty="0"/>
          </a:p>
        </p:txBody>
      </p:sp>
      <p:pic>
        <p:nvPicPr>
          <p:cNvPr id="8" name="Picture 3">
            <a:extLst>
              <a:ext uri="{FF2B5EF4-FFF2-40B4-BE49-F238E27FC236}">
                <a16:creationId xmlns:a16="http://schemas.microsoft.com/office/drawing/2014/main" id="{B22E0A12-D49D-456F-954B-C9666156B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705" y="4938049"/>
            <a:ext cx="5417544" cy="132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685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9ACD7904-9E57-4AFF-AB02-4ABF3E16F694}"/>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C4455B1-C24D-4149-AB2B-7CC2D23AF02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7634BF5F-9E1F-4BF6-A9BE-AE28AACECF7F}"/>
              </a:ext>
            </a:extLst>
          </p:cNvPr>
          <p:cNvSpPr/>
          <p:nvPr/>
        </p:nvSpPr>
        <p:spPr>
          <a:xfrm>
            <a:off x="800100" y="467151"/>
            <a:ext cx="10210800"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Уровни сигналов и затухание ЛС</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5CE5CD91-34D4-4E48-94AA-527DF86A1660}"/>
              </a:ext>
            </a:extLst>
          </p:cNvPr>
          <p:cNvSpPr/>
          <p:nvPr/>
        </p:nvSpPr>
        <p:spPr>
          <a:xfrm>
            <a:off x="564205" y="912961"/>
            <a:ext cx="11167352" cy="1508105"/>
          </a:xfrm>
          <a:prstGeom prst="rect">
            <a:avLst/>
          </a:prstGeom>
        </p:spPr>
        <p:txBody>
          <a:bodyPr wrap="square">
            <a:spAutoFit/>
          </a:bodyPr>
          <a:lstStyle/>
          <a:p>
            <a:pPr algn="just">
              <a:spcAft>
                <a:spcPts val="0"/>
              </a:spcAft>
            </a:pPr>
            <a:r>
              <a:rPr lang="ru-RU" b="1" dirty="0">
                <a:ea typeface="Times New Roman" panose="02020603050405020304" pitchFamily="18" charset="0"/>
              </a:rPr>
              <a:t>Уровнем сигнала</a:t>
            </a:r>
            <a:r>
              <a:rPr lang="ru-RU" dirty="0">
                <a:ea typeface="Times New Roman" panose="02020603050405020304" pitchFamily="18" charset="0"/>
              </a:rPr>
              <a:t> называется логарифмическое отношение мощности, напряжения или тока в данной точке цепи к мощности, напряжению или току, которые приняты за исходные. Количественное значение уровней по мощности, напряжению или току определяется в децибелах (дБ) соответственно по формулам:</a:t>
            </a:r>
          </a:p>
          <a:p>
            <a:pPr algn="just">
              <a:spcAft>
                <a:spcPts val="0"/>
              </a:spcAft>
            </a:pPr>
            <a:r>
              <a:rPr lang="ru-RU" dirty="0">
                <a:latin typeface="Times New Roman" panose="02020603050405020304" pitchFamily="18" charset="0"/>
                <a:ea typeface="Times New Roman" panose="02020603050405020304" pitchFamily="18" charset="0"/>
              </a:rPr>
              <a:t> </a:t>
            </a:r>
            <a:endParaRPr lang="ru-RU" sz="1600" dirty="0">
              <a:latin typeface="Times New Roman" panose="02020603050405020304" pitchFamily="18" charset="0"/>
              <a:ea typeface="Times New Roman" panose="02020603050405020304" pitchFamily="18" charset="0"/>
            </a:endParaRPr>
          </a:p>
          <a:p>
            <a:pPr algn="ctr">
              <a:spcAft>
                <a:spcPts val="0"/>
              </a:spcAft>
            </a:pPr>
            <a:r>
              <a:rPr lang="ru-RU" sz="2000" i="1" dirty="0" err="1">
                <a:latin typeface="Times New Roman" panose="02020603050405020304" pitchFamily="18" charset="0"/>
                <a:ea typeface="Times New Roman" panose="02020603050405020304" pitchFamily="18" charset="0"/>
              </a:rPr>
              <a:t>р</a:t>
            </a:r>
            <a:r>
              <a:rPr lang="ru-RU" sz="2000" i="1" baseline="-25000" dirty="0" err="1">
                <a:latin typeface="Times New Roman" panose="02020603050405020304" pitchFamily="18" charset="0"/>
                <a:ea typeface="Times New Roman" panose="02020603050405020304" pitchFamily="18" charset="0"/>
              </a:rPr>
              <a:t>м</a:t>
            </a:r>
            <a:r>
              <a:rPr lang="ru-RU" sz="2000" dirty="0">
                <a:latin typeface="Times New Roman" panose="02020603050405020304" pitchFamily="18" charset="0"/>
                <a:ea typeface="Times New Roman" panose="02020603050405020304" pitchFamily="18" charset="0"/>
              </a:rPr>
              <a:t>=10</a:t>
            </a:r>
            <a:r>
              <a:rPr lang="en-US" sz="2000" i="1" dirty="0">
                <a:latin typeface="Times New Roman" panose="02020603050405020304" pitchFamily="18" charset="0"/>
                <a:ea typeface="Times New Roman" panose="02020603050405020304" pitchFamily="18" charset="0"/>
              </a:rPr>
              <a:t>lg</a:t>
            </a:r>
            <a:r>
              <a:rPr lang="ru-RU" sz="2000" i="1" dirty="0" err="1">
                <a:latin typeface="Times New Roman" panose="02020603050405020304" pitchFamily="18" charset="0"/>
                <a:ea typeface="Times New Roman" panose="02020603050405020304" pitchFamily="18" charset="0"/>
              </a:rPr>
              <a:t>Р</a:t>
            </a:r>
            <a:r>
              <a:rPr lang="ru-RU" sz="2000" i="1" baseline="-25000" dirty="0" err="1">
                <a:latin typeface="Times New Roman" panose="02020603050405020304" pitchFamily="18" charset="0"/>
                <a:ea typeface="Times New Roman" panose="02020603050405020304" pitchFamily="18" charset="0"/>
              </a:rPr>
              <a:t>м</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Р</a:t>
            </a:r>
            <a:r>
              <a:rPr lang="ru-RU" sz="2000" i="1" baseline="-25000" dirty="0">
                <a:latin typeface="Times New Roman" panose="02020603050405020304" pitchFamily="18" charset="0"/>
                <a:ea typeface="Times New Roman" panose="02020603050405020304" pitchFamily="18" charset="0"/>
              </a:rPr>
              <a:t>0</a:t>
            </a:r>
            <a:r>
              <a:rPr lang="ru-RU" sz="2000" dirty="0">
                <a:latin typeface="Times New Roman" panose="02020603050405020304" pitchFamily="18" charset="0"/>
                <a:ea typeface="Times New Roman" panose="02020603050405020304" pitchFamily="18" charset="0"/>
              </a:rPr>
              <a:t>;        </a:t>
            </a:r>
            <a:r>
              <a:rPr lang="ru-RU" sz="2000" i="1" dirty="0" err="1">
                <a:latin typeface="Times New Roman" panose="02020603050405020304" pitchFamily="18" charset="0"/>
                <a:ea typeface="Times New Roman" panose="02020603050405020304" pitchFamily="18" charset="0"/>
              </a:rPr>
              <a:t>р</a:t>
            </a:r>
            <a:r>
              <a:rPr lang="ru-RU" sz="2000" i="1" baseline="-25000" dirty="0" err="1">
                <a:latin typeface="Times New Roman" panose="02020603050405020304" pitchFamily="18" charset="0"/>
                <a:ea typeface="Times New Roman" panose="02020603050405020304" pitchFamily="18" charset="0"/>
              </a:rPr>
              <a:t>м</a:t>
            </a:r>
            <a:r>
              <a:rPr lang="ru-RU" sz="2000" dirty="0">
                <a:latin typeface="Times New Roman" panose="02020603050405020304" pitchFamily="18" charset="0"/>
                <a:ea typeface="Times New Roman" panose="02020603050405020304" pitchFamily="18" charset="0"/>
              </a:rPr>
              <a:t>=20</a:t>
            </a:r>
            <a:r>
              <a:rPr lang="en-US" sz="2000" i="1" dirty="0" err="1">
                <a:latin typeface="Times New Roman" panose="02020603050405020304" pitchFamily="18" charset="0"/>
                <a:ea typeface="Times New Roman" panose="02020603050405020304" pitchFamily="18" charset="0"/>
              </a:rPr>
              <a:t>lgU</a:t>
            </a:r>
            <a:r>
              <a:rPr lang="en-US" sz="2000" i="1" baseline="-25000" dirty="0" err="1">
                <a:latin typeface="Times New Roman" panose="02020603050405020304" pitchFamily="18" charset="0"/>
                <a:ea typeface="Times New Roman" panose="02020603050405020304" pitchFamily="18" charset="0"/>
              </a:rPr>
              <a:t>x</a:t>
            </a:r>
            <a:r>
              <a:rPr lang="ru-RU" sz="2000" i="1" dirty="0">
                <a:latin typeface="Times New Roman" panose="02020603050405020304" pitchFamily="18" charset="0"/>
                <a:ea typeface="Times New Roman" panose="02020603050405020304" pitchFamily="18" charset="0"/>
              </a:rPr>
              <a:t>/</a:t>
            </a:r>
            <a:r>
              <a:rPr lang="en-US" sz="2000" i="1" dirty="0">
                <a:latin typeface="Times New Roman" panose="02020603050405020304" pitchFamily="18" charset="0"/>
                <a:ea typeface="Times New Roman" panose="02020603050405020304" pitchFamily="18" charset="0"/>
              </a:rPr>
              <a:t>U</a:t>
            </a:r>
            <a:r>
              <a:rPr lang="ru-RU" sz="2000" i="1" baseline="-25000" dirty="0">
                <a:latin typeface="Times New Roman" panose="02020603050405020304" pitchFamily="18" charset="0"/>
                <a:ea typeface="Times New Roman" panose="02020603050405020304" pitchFamily="18" charset="0"/>
              </a:rPr>
              <a:t>0 </a:t>
            </a:r>
            <a:r>
              <a:rPr lang="ru-RU" sz="2000" dirty="0">
                <a:latin typeface="Times New Roman" panose="02020603050405020304" pitchFamily="18" charset="0"/>
                <a:ea typeface="Times New Roman" panose="02020603050405020304" pitchFamily="18" charset="0"/>
              </a:rPr>
              <a:t>;        </a:t>
            </a:r>
            <a:r>
              <a:rPr lang="ru-RU" sz="2000" i="1" dirty="0" err="1">
                <a:latin typeface="Times New Roman" panose="02020603050405020304" pitchFamily="18" charset="0"/>
                <a:ea typeface="Times New Roman" panose="02020603050405020304" pitchFamily="18" charset="0"/>
              </a:rPr>
              <a:t>р</a:t>
            </a:r>
            <a:r>
              <a:rPr lang="ru-RU" sz="2000" baseline="-25000" dirty="0" err="1">
                <a:latin typeface="Times New Roman" panose="02020603050405020304" pitchFamily="18" charset="0"/>
                <a:ea typeface="Times New Roman" panose="02020603050405020304" pitchFamily="18" charset="0"/>
              </a:rPr>
              <a:t>т</a:t>
            </a:r>
            <a:r>
              <a:rPr lang="ru-RU" sz="2000" i="1" baseline="-25000" dirty="0">
                <a:latin typeface="Times New Roman" panose="02020603050405020304" pitchFamily="18" charset="0"/>
                <a:ea typeface="Times New Roman" panose="02020603050405020304" pitchFamily="18" charset="0"/>
              </a:rPr>
              <a:t> </a:t>
            </a:r>
            <a:r>
              <a:rPr lang="ru-RU" sz="2000" dirty="0">
                <a:latin typeface="Times New Roman" panose="02020603050405020304" pitchFamily="18" charset="0"/>
                <a:ea typeface="Times New Roman" panose="02020603050405020304" pitchFamily="18" charset="0"/>
              </a:rPr>
              <a:t>=20</a:t>
            </a:r>
            <a:r>
              <a:rPr lang="en-US" sz="2000" i="1" dirty="0" err="1">
                <a:latin typeface="Times New Roman" panose="02020603050405020304" pitchFamily="18" charset="0"/>
                <a:ea typeface="Times New Roman" panose="02020603050405020304" pitchFamily="18" charset="0"/>
              </a:rPr>
              <a:t>lgI</a:t>
            </a:r>
            <a:r>
              <a:rPr lang="en-US" sz="2000" i="1" baseline="-25000" dirty="0" err="1">
                <a:latin typeface="Times New Roman" panose="02020603050405020304" pitchFamily="18" charset="0"/>
                <a:ea typeface="Times New Roman" panose="02020603050405020304" pitchFamily="18" charset="0"/>
              </a:rPr>
              <a:t>x</a:t>
            </a:r>
            <a:r>
              <a:rPr lang="ru-RU" sz="2000" i="1" dirty="0">
                <a:latin typeface="Times New Roman" panose="02020603050405020304" pitchFamily="18" charset="0"/>
                <a:ea typeface="Times New Roman" panose="02020603050405020304" pitchFamily="18" charset="0"/>
              </a:rPr>
              <a:t>/</a:t>
            </a:r>
            <a:r>
              <a:rPr lang="en-US" sz="2000" i="1" dirty="0">
                <a:latin typeface="Times New Roman" panose="02020603050405020304" pitchFamily="18" charset="0"/>
                <a:ea typeface="Times New Roman" panose="02020603050405020304" pitchFamily="18" charset="0"/>
              </a:rPr>
              <a:t>I</a:t>
            </a:r>
            <a:r>
              <a:rPr lang="en-US" sz="2000" i="1" baseline="-25000" dirty="0">
                <a:latin typeface="Times New Roman" panose="02020603050405020304" pitchFamily="18" charset="0"/>
                <a:ea typeface="Times New Roman" panose="02020603050405020304" pitchFamily="18" charset="0"/>
              </a:rPr>
              <a:t>o</a:t>
            </a:r>
            <a:r>
              <a:rPr lang="ru-RU" i="1" dirty="0">
                <a:latin typeface="Times New Roman" panose="02020603050405020304" pitchFamily="18" charset="0"/>
                <a:ea typeface="Times New Roman" panose="02020603050405020304" pitchFamily="18" charset="0"/>
              </a:rPr>
              <a:t>;</a:t>
            </a:r>
            <a:endParaRPr lang="ru-RU" sz="1600" dirty="0">
              <a:effectLst/>
              <a:latin typeface="Times New Roman" panose="02020603050405020304" pitchFamily="18" charset="0"/>
              <a:ea typeface="Times New Roman" panose="02020603050405020304" pitchFamily="18" charset="0"/>
            </a:endParaRPr>
          </a:p>
        </p:txBody>
      </p:sp>
      <p:sp>
        <p:nvSpPr>
          <p:cNvPr id="8" name="Прямоугольник 7">
            <a:extLst>
              <a:ext uri="{FF2B5EF4-FFF2-40B4-BE49-F238E27FC236}">
                <a16:creationId xmlns:a16="http://schemas.microsoft.com/office/drawing/2014/main" id="{D6603997-C1BB-4E6A-AAD2-BCE44B61BB72}"/>
              </a:ext>
            </a:extLst>
          </p:cNvPr>
          <p:cNvSpPr/>
          <p:nvPr/>
        </p:nvSpPr>
        <p:spPr>
          <a:xfrm>
            <a:off x="564205" y="2606549"/>
            <a:ext cx="11381361" cy="2862322"/>
          </a:xfrm>
          <a:prstGeom prst="rect">
            <a:avLst/>
          </a:prstGeom>
        </p:spPr>
        <p:txBody>
          <a:bodyPr wrap="square">
            <a:spAutoFit/>
          </a:bodyPr>
          <a:lstStyle/>
          <a:p>
            <a:pPr algn="just">
              <a:spcAft>
                <a:spcPts val="0"/>
              </a:spcAft>
            </a:pPr>
            <a:r>
              <a:rPr lang="ru-RU" dirty="0">
                <a:ea typeface="Times New Roman" panose="02020603050405020304" pitchFamily="18" charset="0"/>
              </a:rPr>
              <a:t>где  </a:t>
            </a:r>
            <a:r>
              <a:rPr lang="ru-RU" i="1" dirty="0" err="1">
                <a:ea typeface="Times New Roman" panose="02020603050405020304" pitchFamily="18" charset="0"/>
              </a:rPr>
              <a:t>Р</a:t>
            </a:r>
            <a:r>
              <a:rPr lang="ru-RU" i="1" baseline="-25000" dirty="0" err="1">
                <a:ea typeface="Times New Roman" panose="02020603050405020304" pitchFamily="18" charset="0"/>
              </a:rPr>
              <a:t>x</a:t>
            </a:r>
            <a:r>
              <a:rPr lang="ru-RU" i="1" dirty="0">
                <a:ea typeface="Times New Roman" panose="02020603050405020304" pitchFamily="18" charset="0"/>
              </a:rPr>
              <a:t>, </a:t>
            </a:r>
            <a:r>
              <a:rPr lang="en-US" i="1" dirty="0" err="1">
                <a:ea typeface="Times New Roman" panose="02020603050405020304" pitchFamily="18" charset="0"/>
              </a:rPr>
              <a:t>U</a:t>
            </a:r>
            <a:r>
              <a:rPr lang="en-US" i="1" baseline="-25000" dirty="0" err="1">
                <a:ea typeface="Times New Roman" panose="02020603050405020304" pitchFamily="18" charset="0"/>
              </a:rPr>
              <a:t>x</a:t>
            </a:r>
            <a:r>
              <a:rPr lang="ru-RU" i="1" dirty="0">
                <a:ea typeface="Times New Roman" panose="02020603050405020304" pitchFamily="18" charset="0"/>
              </a:rPr>
              <a:t>, </a:t>
            </a:r>
            <a:r>
              <a:rPr lang="en-US" i="1" dirty="0">
                <a:ea typeface="Times New Roman" panose="02020603050405020304" pitchFamily="18" charset="0"/>
              </a:rPr>
              <a:t>I</a:t>
            </a:r>
            <a:r>
              <a:rPr lang="en-US" i="1" baseline="-25000" dirty="0">
                <a:ea typeface="Times New Roman" panose="02020603050405020304" pitchFamily="18" charset="0"/>
              </a:rPr>
              <a:t>x</a:t>
            </a:r>
            <a:r>
              <a:rPr lang="ru-RU" dirty="0">
                <a:ea typeface="Times New Roman" panose="02020603050405020304" pitchFamily="18" charset="0"/>
              </a:rPr>
              <a:t> – мощность, напряжение и ток в данной точке цепи; </a:t>
            </a:r>
            <a:r>
              <a:rPr lang="en-US" i="1" dirty="0">
                <a:ea typeface="Times New Roman" panose="02020603050405020304" pitchFamily="18" charset="0"/>
              </a:rPr>
              <a:t>P</a:t>
            </a:r>
            <a:r>
              <a:rPr lang="en-US" i="1" baseline="-25000" dirty="0">
                <a:ea typeface="Times New Roman" panose="02020603050405020304" pitchFamily="18" charset="0"/>
              </a:rPr>
              <a:t>o</a:t>
            </a:r>
            <a:r>
              <a:rPr lang="ru-RU" i="1" dirty="0">
                <a:ea typeface="Times New Roman" panose="02020603050405020304" pitchFamily="18" charset="0"/>
              </a:rPr>
              <a:t> , </a:t>
            </a:r>
            <a:r>
              <a:rPr lang="en-US" i="1" dirty="0" err="1">
                <a:ea typeface="Times New Roman" panose="02020603050405020304" pitchFamily="18" charset="0"/>
              </a:rPr>
              <a:t>U</a:t>
            </a:r>
            <a:r>
              <a:rPr lang="en-US" i="1" baseline="-25000" dirty="0" err="1">
                <a:ea typeface="Times New Roman" panose="02020603050405020304" pitchFamily="18" charset="0"/>
              </a:rPr>
              <a:t>o</a:t>
            </a:r>
            <a:r>
              <a:rPr lang="ru-RU" i="1" dirty="0">
                <a:ea typeface="Times New Roman" panose="02020603050405020304" pitchFamily="18" charset="0"/>
              </a:rPr>
              <a:t>,, </a:t>
            </a:r>
            <a:r>
              <a:rPr lang="en-US" i="1" dirty="0">
                <a:ea typeface="Times New Roman" panose="02020603050405020304" pitchFamily="18" charset="0"/>
              </a:rPr>
              <a:t>I</a:t>
            </a:r>
            <a:r>
              <a:rPr lang="en-US" i="1" baseline="-25000" dirty="0">
                <a:ea typeface="Times New Roman" panose="02020603050405020304" pitchFamily="18" charset="0"/>
              </a:rPr>
              <a:t>o</a:t>
            </a:r>
            <a:r>
              <a:rPr lang="ru-RU" dirty="0">
                <a:ea typeface="Times New Roman" panose="02020603050405020304" pitchFamily="18" charset="0"/>
              </a:rPr>
              <a:t> –мощность, напряжение и ток, принятые за исходные.</a:t>
            </a:r>
          </a:p>
          <a:p>
            <a:pPr algn="just">
              <a:spcAft>
                <a:spcPts val="0"/>
              </a:spcAft>
            </a:pPr>
            <a:r>
              <a:rPr lang="ru-RU" dirty="0">
                <a:ea typeface="Times New Roman" panose="02020603050405020304" pitchFamily="18" charset="0"/>
              </a:rPr>
              <a:t>В зависимости от значений величин, принятых за исходные, различают абсолютный, относительный и измерительный уровни.</a:t>
            </a:r>
          </a:p>
          <a:p>
            <a:pPr algn="just">
              <a:spcAft>
                <a:spcPts val="0"/>
              </a:spcAft>
            </a:pPr>
            <a:r>
              <a:rPr lang="ru-RU" b="1" dirty="0">
                <a:solidFill>
                  <a:srgbClr val="0033CC"/>
                </a:solidFill>
                <a:ea typeface="Times New Roman" panose="02020603050405020304" pitchFamily="18" charset="0"/>
              </a:rPr>
              <a:t>Абсолютным</a:t>
            </a:r>
            <a:r>
              <a:rPr lang="ru-RU" dirty="0">
                <a:solidFill>
                  <a:srgbClr val="0033CC"/>
                </a:solidFill>
                <a:ea typeface="Times New Roman" panose="02020603050405020304" pitchFamily="18" charset="0"/>
              </a:rPr>
              <a:t> </a:t>
            </a:r>
            <a:r>
              <a:rPr lang="ru-RU" dirty="0">
                <a:ea typeface="Times New Roman" panose="02020603050405020304" pitchFamily="18" charset="0"/>
              </a:rPr>
              <a:t>называют уровень, когда за исходные величины приняты мощность </a:t>
            </a:r>
            <a:r>
              <a:rPr lang="en-US" i="1" dirty="0">
                <a:ea typeface="Times New Roman" panose="02020603050405020304" pitchFamily="18" charset="0"/>
              </a:rPr>
              <a:t>P</a:t>
            </a:r>
            <a:r>
              <a:rPr lang="ru-RU" i="1" baseline="-25000" dirty="0">
                <a:ea typeface="Times New Roman" panose="02020603050405020304" pitchFamily="18" charset="0"/>
              </a:rPr>
              <a:t>o</a:t>
            </a:r>
            <a:r>
              <a:rPr lang="ru-RU" dirty="0">
                <a:ea typeface="Times New Roman" panose="02020603050405020304" pitchFamily="18" charset="0"/>
              </a:rPr>
              <a:t> =1 мВт, напряжение </a:t>
            </a:r>
          </a:p>
          <a:p>
            <a:pPr algn="just">
              <a:spcAft>
                <a:spcPts val="0"/>
              </a:spcAft>
            </a:pPr>
            <a:r>
              <a:rPr lang="ru-RU" i="1" dirty="0" err="1">
                <a:ea typeface="Times New Roman" panose="02020603050405020304" pitchFamily="18" charset="0"/>
              </a:rPr>
              <a:t>U</a:t>
            </a:r>
            <a:r>
              <a:rPr lang="ru-RU" i="1" baseline="-25000" dirty="0" err="1">
                <a:ea typeface="Times New Roman" panose="02020603050405020304" pitchFamily="18" charset="0"/>
              </a:rPr>
              <a:t>o</a:t>
            </a:r>
            <a:r>
              <a:rPr lang="ru-RU" dirty="0">
                <a:ea typeface="Times New Roman" panose="02020603050405020304" pitchFamily="18" charset="0"/>
              </a:rPr>
              <a:t> = 0, 755 B и ток </a:t>
            </a:r>
            <a:r>
              <a:rPr lang="ru-RU" i="1" dirty="0" err="1">
                <a:ea typeface="Times New Roman" panose="02020603050405020304" pitchFamily="18" charset="0"/>
              </a:rPr>
              <a:t>I</a:t>
            </a:r>
            <a:r>
              <a:rPr lang="ru-RU" i="1" baseline="-25000" dirty="0" err="1">
                <a:ea typeface="Times New Roman" panose="02020603050405020304" pitchFamily="18" charset="0"/>
              </a:rPr>
              <a:t>o</a:t>
            </a:r>
            <a:r>
              <a:rPr lang="ru-RU" dirty="0">
                <a:ea typeface="Times New Roman" panose="02020603050405020304" pitchFamily="18" charset="0"/>
              </a:rPr>
              <a:t>=1,29 мА. Значения </a:t>
            </a:r>
            <a:r>
              <a:rPr lang="en-US" i="1" dirty="0" err="1">
                <a:ea typeface="Times New Roman" panose="02020603050405020304" pitchFamily="18" charset="0"/>
              </a:rPr>
              <a:t>U</a:t>
            </a:r>
            <a:r>
              <a:rPr lang="en-US" i="1" baseline="-25000" dirty="0" err="1">
                <a:ea typeface="Times New Roman" panose="02020603050405020304" pitchFamily="18" charset="0"/>
              </a:rPr>
              <a:t>o</a:t>
            </a:r>
            <a:r>
              <a:rPr lang="ru-RU" dirty="0">
                <a:ea typeface="Times New Roman" panose="02020603050405020304" pitchFamily="18" charset="0"/>
              </a:rPr>
              <a:t> и </a:t>
            </a:r>
            <a:r>
              <a:rPr lang="en-US" i="1" dirty="0">
                <a:ea typeface="Times New Roman" panose="02020603050405020304" pitchFamily="18" charset="0"/>
              </a:rPr>
              <a:t>I</a:t>
            </a:r>
            <a:r>
              <a:rPr lang="en-US" i="1" baseline="-25000" dirty="0">
                <a:ea typeface="Times New Roman" panose="02020603050405020304" pitchFamily="18" charset="0"/>
              </a:rPr>
              <a:t>o</a:t>
            </a:r>
            <a:r>
              <a:rPr lang="ru-RU" dirty="0">
                <a:ea typeface="Times New Roman" panose="02020603050405020304" pitchFamily="18" charset="0"/>
              </a:rPr>
              <a:t> определены на основе </a:t>
            </a:r>
            <a:r>
              <a:rPr lang="ru-RU" i="1" dirty="0" err="1">
                <a:ea typeface="Times New Roman" panose="02020603050405020304" pitchFamily="18" charset="0"/>
              </a:rPr>
              <a:t>Р</a:t>
            </a:r>
            <a:r>
              <a:rPr lang="ru-RU" i="1" baseline="-25000" dirty="0" err="1">
                <a:ea typeface="Times New Roman" panose="02020603050405020304" pitchFamily="18" charset="0"/>
              </a:rPr>
              <a:t>o</a:t>
            </a:r>
            <a:r>
              <a:rPr lang="ru-RU" dirty="0">
                <a:ea typeface="Times New Roman" panose="02020603050405020304" pitchFamily="18" charset="0"/>
              </a:rPr>
              <a:t>= 1 мВт для величины сопротивления нагрузки </a:t>
            </a:r>
            <a:r>
              <a:rPr lang="en-US" i="1" dirty="0">
                <a:ea typeface="Times New Roman" panose="02020603050405020304" pitchFamily="18" charset="0"/>
              </a:rPr>
              <a:t>R</a:t>
            </a:r>
            <a:r>
              <a:rPr lang="ru-RU" i="1" baseline="-25000" dirty="0">
                <a:ea typeface="Times New Roman" panose="02020603050405020304" pitchFamily="18" charset="0"/>
              </a:rPr>
              <a:t>н</a:t>
            </a:r>
            <a:r>
              <a:rPr lang="ru-RU" dirty="0">
                <a:ea typeface="Times New Roman" panose="02020603050405020304" pitchFamily="18" charset="0"/>
              </a:rPr>
              <a:t> = 600 Ом, так как входное и выходное сопротивления большинства устройств связи имеет величину 600 Ом.</a:t>
            </a:r>
          </a:p>
          <a:p>
            <a:pPr algn="just">
              <a:spcAft>
                <a:spcPts val="0"/>
              </a:spcAft>
            </a:pPr>
            <a:r>
              <a:rPr lang="ru-RU" b="1" dirty="0">
                <a:solidFill>
                  <a:srgbClr val="0033CC"/>
                </a:solidFill>
                <a:ea typeface="Times New Roman" panose="02020603050405020304" pitchFamily="18" charset="0"/>
              </a:rPr>
              <a:t>Относительным</a:t>
            </a:r>
            <a:r>
              <a:rPr lang="ru-RU" b="1" dirty="0">
                <a:ea typeface="Times New Roman" panose="02020603050405020304" pitchFamily="18" charset="0"/>
              </a:rPr>
              <a:t> </a:t>
            </a:r>
            <a:r>
              <a:rPr lang="ru-RU" dirty="0">
                <a:ea typeface="Times New Roman" panose="02020603050405020304" pitchFamily="18" charset="0"/>
              </a:rPr>
              <a:t>называется уровень, определяемый в точке </a:t>
            </a:r>
            <a:r>
              <a:rPr lang="ru-RU" i="1" dirty="0">
                <a:ea typeface="Times New Roman" panose="02020603050405020304" pitchFamily="18" charset="0"/>
              </a:rPr>
              <a:t>х </a:t>
            </a:r>
            <a:r>
              <a:rPr lang="ru-RU" dirty="0">
                <a:ea typeface="Times New Roman" panose="02020603050405020304" pitchFamily="18" charset="0"/>
              </a:rPr>
              <a:t>системы при значениях </a:t>
            </a:r>
            <a:r>
              <a:rPr lang="ru-RU" i="1" dirty="0" err="1">
                <a:ea typeface="Times New Roman" panose="02020603050405020304" pitchFamily="18" charset="0"/>
              </a:rPr>
              <a:t>Р</a:t>
            </a:r>
            <a:r>
              <a:rPr lang="ru-RU" i="1" baseline="-25000" dirty="0" err="1">
                <a:ea typeface="Times New Roman" panose="02020603050405020304" pitchFamily="18" charset="0"/>
              </a:rPr>
              <a:t>о</a:t>
            </a:r>
            <a:r>
              <a:rPr lang="ru-RU" i="1" dirty="0">
                <a:ea typeface="Times New Roman" panose="02020603050405020304" pitchFamily="18" charset="0"/>
              </a:rPr>
              <a:t>, </a:t>
            </a:r>
            <a:r>
              <a:rPr lang="en-US" i="1" dirty="0">
                <a:ea typeface="Times New Roman" panose="02020603050405020304" pitchFamily="18" charset="0"/>
              </a:rPr>
              <a:t>U</a:t>
            </a:r>
            <a:r>
              <a:rPr lang="ru-RU" i="1" baseline="-25000" dirty="0">
                <a:ea typeface="Times New Roman" panose="02020603050405020304" pitchFamily="18" charset="0"/>
              </a:rPr>
              <a:t>о</a:t>
            </a:r>
            <a:r>
              <a:rPr lang="ru-RU" i="1" dirty="0">
                <a:ea typeface="Times New Roman" panose="02020603050405020304" pitchFamily="18" charset="0"/>
              </a:rPr>
              <a:t>, </a:t>
            </a:r>
            <a:r>
              <a:rPr lang="en-US" i="1" dirty="0">
                <a:ea typeface="Times New Roman" panose="02020603050405020304" pitchFamily="18" charset="0"/>
              </a:rPr>
              <a:t>I</a:t>
            </a:r>
            <a:r>
              <a:rPr lang="ru-RU" i="1" baseline="-25000" dirty="0">
                <a:ea typeface="Times New Roman" panose="02020603050405020304" pitchFamily="18" charset="0"/>
              </a:rPr>
              <a:t>о</a:t>
            </a:r>
            <a:r>
              <a:rPr lang="ru-RU" i="1" dirty="0">
                <a:ea typeface="Times New Roman" panose="02020603050405020304" pitchFamily="18" charset="0"/>
              </a:rPr>
              <a:t>,</a:t>
            </a:r>
            <a:r>
              <a:rPr lang="ru-RU" dirty="0">
                <a:ea typeface="Times New Roman" panose="02020603050405020304" pitchFamily="18" charset="0"/>
              </a:rPr>
              <a:t> соответствующих величинам в некоторой другой точке цепи, принятой за исходную.</a:t>
            </a:r>
            <a:endParaRPr lang="ru-RU" dirty="0">
              <a:effectLst/>
              <a:ea typeface="Times New Roman" panose="02020603050405020304" pitchFamily="18" charset="0"/>
            </a:endParaRPr>
          </a:p>
        </p:txBody>
      </p:sp>
      <p:sp>
        <p:nvSpPr>
          <p:cNvPr id="10" name="Прямоугольник 9">
            <a:extLst>
              <a:ext uri="{FF2B5EF4-FFF2-40B4-BE49-F238E27FC236}">
                <a16:creationId xmlns:a16="http://schemas.microsoft.com/office/drawing/2014/main" id="{5F654C70-7A1D-4D63-95F8-977D76C57E41}"/>
              </a:ext>
            </a:extLst>
          </p:cNvPr>
          <p:cNvSpPr/>
          <p:nvPr/>
        </p:nvSpPr>
        <p:spPr>
          <a:xfrm>
            <a:off x="564205" y="5554886"/>
            <a:ext cx="11381361" cy="646331"/>
          </a:xfrm>
          <a:prstGeom prst="rect">
            <a:avLst/>
          </a:prstGeom>
        </p:spPr>
        <p:txBody>
          <a:bodyPr wrap="square">
            <a:spAutoFit/>
          </a:bodyPr>
          <a:lstStyle/>
          <a:p>
            <a:pPr algn="just">
              <a:spcAft>
                <a:spcPts val="0"/>
              </a:spcAft>
            </a:pPr>
            <a:r>
              <a:rPr lang="ru-RU" b="1" dirty="0">
                <a:solidFill>
                  <a:srgbClr val="0033CC"/>
                </a:solidFill>
                <a:latin typeface="Times New Roman" panose="02020603050405020304" pitchFamily="18" charset="0"/>
                <a:ea typeface="Times New Roman" panose="02020603050405020304" pitchFamily="18" charset="0"/>
              </a:rPr>
              <a:t>Остаточное затухание</a:t>
            </a:r>
            <a:r>
              <a:rPr lang="ru-RU" dirty="0">
                <a:solidFill>
                  <a:srgbClr val="0033CC"/>
                </a:solidFill>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линии (канала) связи  </a:t>
            </a:r>
            <a:r>
              <a:rPr lang="ru-RU" i="1" dirty="0" err="1">
                <a:latin typeface="Times New Roman" panose="02020603050405020304" pitchFamily="18" charset="0"/>
                <a:ea typeface="Times New Roman" panose="02020603050405020304" pitchFamily="18" charset="0"/>
              </a:rPr>
              <a:t>а</a:t>
            </a:r>
            <a:r>
              <a:rPr lang="ru-RU" i="1" baseline="-25000" dirty="0" err="1">
                <a:latin typeface="Times New Roman" panose="02020603050405020304" pitchFamily="18" charset="0"/>
                <a:ea typeface="Times New Roman" panose="02020603050405020304" pitchFamily="18" charset="0"/>
              </a:rPr>
              <a:t>ост</a:t>
            </a:r>
            <a:r>
              <a:rPr lang="ru-RU" i="1" baseline="-25000"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 определяется разностью уровней на входе и выходе каналов</a:t>
            </a:r>
            <a:endParaRPr lang="ru-RU" sz="1600" dirty="0">
              <a:latin typeface="Times New Roman" panose="02020603050405020304" pitchFamily="18" charset="0"/>
              <a:ea typeface="Times New Roman" panose="02020603050405020304" pitchFamily="18" charset="0"/>
            </a:endParaRPr>
          </a:p>
          <a:p>
            <a:pPr algn="ctr">
              <a:spcAft>
                <a:spcPts val="0"/>
              </a:spcAft>
            </a:pPr>
            <a:r>
              <a:rPr lang="ru-RU" i="1" dirty="0" err="1">
                <a:latin typeface="Times New Roman" panose="02020603050405020304" pitchFamily="18" charset="0"/>
                <a:ea typeface="Times New Roman" panose="02020603050405020304" pitchFamily="18" charset="0"/>
              </a:rPr>
              <a:t>а</a:t>
            </a:r>
            <a:r>
              <a:rPr lang="ru-RU" i="1" baseline="-25000" dirty="0" err="1">
                <a:latin typeface="Times New Roman" panose="02020603050405020304" pitchFamily="18" charset="0"/>
                <a:ea typeface="Times New Roman" panose="02020603050405020304" pitchFamily="18" charset="0"/>
              </a:rPr>
              <a:t>ост</a:t>
            </a:r>
            <a:r>
              <a:rPr lang="ru-RU" dirty="0">
                <a:latin typeface="Times New Roman" panose="02020603050405020304" pitchFamily="18" charset="0"/>
                <a:ea typeface="Times New Roman" panose="02020603050405020304" pitchFamily="18" charset="0"/>
              </a:rPr>
              <a:t>=</a:t>
            </a:r>
            <a:r>
              <a:rPr lang="ru-RU" i="1" dirty="0" err="1">
                <a:latin typeface="Times New Roman" panose="02020603050405020304" pitchFamily="18" charset="0"/>
                <a:ea typeface="Times New Roman" panose="02020603050405020304" pitchFamily="18" charset="0"/>
              </a:rPr>
              <a:t>р</a:t>
            </a:r>
            <a:r>
              <a:rPr lang="ru-RU" i="1" baseline="-25000" dirty="0" err="1">
                <a:latin typeface="Times New Roman" panose="02020603050405020304" pitchFamily="18" charset="0"/>
                <a:ea typeface="Times New Roman" panose="02020603050405020304" pitchFamily="18" charset="0"/>
              </a:rPr>
              <a:t>вх</a:t>
            </a:r>
            <a:r>
              <a:rPr lang="ru-RU" i="1" dirty="0" err="1">
                <a:latin typeface="Times New Roman" panose="02020603050405020304" pitchFamily="18" charset="0"/>
                <a:ea typeface="Times New Roman" panose="02020603050405020304" pitchFamily="18" charset="0"/>
              </a:rPr>
              <a:t>-р</a:t>
            </a:r>
            <a:r>
              <a:rPr lang="ru-RU" i="1" baseline="-25000" dirty="0" err="1">
                <a:latin typeface="Times New Roman" panose="02020603050405020304" pitchFamily="18" charset="0"/>
                <a:ea typeface="Times New Roman" panose="02020603050405020304" pitchFamily="18" charset="0"/>
              </a:rPr>
              <a:t>вых</a:t>
            </a:r>
            <a:r>
              <a:rPr lang="ru-RU" i="1"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5227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8">
            <a:extLst>
              <a:ext uri="{FF2B5EF4-FFF2-40B4-BE49-F238E27FC236}">
                <a16:creationId xmlns:a16="http://schemas.microsoft.com/office/drawing/2014/main" id="{F85586DB-F34F-493D-84BB-E25B12FC82FB}"/>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8F9289D0-7F22-4D99-89FD-16399EA7111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CFAD0848-59AA-44CA-9739-92C0A18DDB7B}"/>
              </a:ext>
            </a:extLst>
          </p:cNvPr>
          <p:cNvSpPr/>
          <p:nvPr/>
        </p:nvSpPr>
        <p:spPr>
          <a:xfrm>
            <a:off x="800100" y="467151"/>
            <a:ext cx="10210800"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Частотные характеристики линий и кабелей связи</a:t>
            </a:r>
            <a:endParaRPr lang="ru-RU" spc="100" dirty="0">
              <a:solidFill>
                <a:srgbClr val="0033CC"/>
              </a:solidFill>
            </a:endParaRPr>
          </a:p>
        </p:txBody>
      </p:sp>
      <p:pic>
        <p:nvPicPr>
          <p:cNvPr id="8" name="Рисунок 7">
            <a:extLst>
              <a:ext uri="{FF2B5EF4-FFF2-40B4-BE49-F238E27FC236}">
                <a16:creationId xmlns:a16="http://schemas.microsoft.com/office/drawing/2014/main" id="{71F34865-2F94-4BEE-8DAF-9BDF1EE45C5D}"/>
              </a:ext>
            </a:extLst>
          </p:cNvPr>
          <p:cNvPicPr>
            <a:picLocks noChangeAspect="1"/>
          </p:cNvPicPr>
          <p:nvPr/>
        </p:nvPicPr>
        <p:blipFill>
          <a:blip r:embed="rId2"/>
          <a:stretch>
            <a:fillRect/>
          </a:stretch>
        </p:blipFill>
        <p:spPr>
          <a:xfrm>
            <a:off x="5797685" y="1828800"/>
            <a:ext cx="5591175" cy="2257425"/>
          </a:xfrm>
          <a:prstGeom prst="rect">
            <a:avLst/>
          </a:prstGeom>
        </p:spPr>
      </p:pic>
      <p:sp>
        <p:nvSpPr>
          <p:cNvPr id="11" name="TextBox 10">
            <a:extLst>
              <a:ext uri="{FF2B5EF4-FFF2-40B4-BE49-F238E27FC236}">
                <a16:creationId xmlns:a16="http://schemas.microsoft.com/office/drawing/2014/main" id="{2A68462E-F1C9-46BF-A106-B32107D27F26}"/>
              </a:ext>
            </a:extLst>
          </p:cNvPr>
          <p:cNvSpPr txBox="1"/>
          <p:nvPr/>
        </p:nvSpPr>
        <p:spPr>
          <a:xfrm>
            <a:off x="1244735" y="1047750"/>
            <a:ext cx="9366115" cy="369332"/>
          </a:xfrm>
          <a:prstGeom prst="rect">
            <a:avLst/>
          </a:prstGeom>
          <a:noFill/>
        </p:spPr>
        <p:txBody>
          <a:bodyPr wrap="square" rtlCol="0">
            <a:spAutoFit/>
          </a:bodyPr>
          <a:lstStyle/>
          <a:p>
            <a:r>
              <a:rPr lang="ru-RU" dirty="0"/>
              <a:t>АЧХ:   </a:t>
            </a:r>
            <a:r>
              <a:rPr lang="en-US" i="1" dirty="0"/>
              <a:t>K(F)=U</a:t>
            </a:r>
            <a:r>
              <a:rPr lang="ru-RU" i="1" dirty="0" err="1"/>
              <a:t>вых</a:t>
            </a:r>
            <a:r>
              <a:rPr lang="ru-RU" i="1" dirty="0"/>
              <a:t>.</a:t>
            </a:r>
            <a:r>
              <a:rPr lang="en-US" i="1" dirty="0"/>
              <a:t>(F)</a:t>
            </a:r>
            <a:r>
              <a:rPr lang="ru-RU" i="1" dirty="0"/>
              <a:t> </a:t>
            </a:r>
            <a:r>
              <a:rPr lang="en-US" i="1" dirty="0"/>
              <a:t>/</a:t>
            </a:r>
            <a:r>
              <a:rPr lang="ru-RU" i="1" dirty="0"/>
              <a:t> </a:t>
            </a:r>
            <a:r>
              <a:rPr lang="en-US" i="1" dirty="0"/>
              <a:t>U</a:t>
            </a:r>
            <a:r>
              <a:rPr lang="ru-RU" i="1" dirty="0" err="1"/>
              <a:t>вх</a:t>
            </a:r>
            <a:r>
              <a:rPr lang="ru-RU" i="1" dirty="0"/>
              <a:t>.  </a:t>
            </a:r>
            <a:r>
              <a:rPr lang="ru-RU" dirty="0"/>
              <a:t>При</a:t>
            </a:r>
            <a:r>
              <a:rPr lang="ru-RU" i="1" dirty="0"/>
              <a:t> </a:t>
            </a:r>
            <a:r>
              <a:rPr lang="en-US" i="1" dirty="0"/>
              <a:t>U</a:t>
            </a:r>
            <a:r>
              <a:rPr lang="ru-RU" i="1" dirty="0" err="1"/>
              <a:t>вх</a:t>
            </a:r>
            <a:r>
              <a:rPr lang="en-US" i="1" dirty="0"/>
              <a:t> =const</a:t>
            </a:r>
            <a:r>
              <a:rPr lang="ru-RU" dirty="0"/>
              <a:t>                              ФЧХ:   </a:t>
            </a:r>
            <a:r>
              <a:rPr lang="el-GR" dirty="0"/>
              <a:t>Δϕ</a:t>
            </a:r>
            <a:r>
              <a:rPr lang="ru-RU" dirty="0"/>
              <a:t>(</a:t>
            </a:r>
            <a:r>
              <a:rPr lang="en-US" dirty="0"/>
              <a:t>F)=ϕ</a:t>
            </a:r>
            <a:r>
              <a:rPr lang="ru-RU" dirty="0" err="1"/>
              <a:t>вых</a:t>
            </a:r>
            <a:r>
              <a:rPr lang="ru-RU" dirty="0"/>
              <a:t> - </a:t>
            </a:r>
            <a:r>
              <a:rPr lang="ru-RU" dirty="0" err="1"/>
              <a:t>ϕвх</a:t>
            </a:r>
            <a:endParaRPr lang="ru-RU" dirty="0"/>
          </a:p>
        </p:txBody>
      </p:sp>
      <p:pic>
        <p:nvPicPr>
          <p:cNvPr id="10" name="Рисунок 9">
            <a:extLst>
              <a:ext uri="{FF2B5EF4-FFF2-40B4-BE49-F238E27FC236}">
                <a16:creationId xmlns:a16="http://schemas.microsoft.com/office/drawing/2014/main" id="{3FB98610-02FC-4F92-AB84-697EC6C66342}"/>
              </a:ext>
            </a:extLst>
          </p:cNvPr>
          <p:cNvPicPr>
            <a:picLocks noChangeAspect="1"/>
          </p:cNvPicPr>
          <p:nvPr/>
        </p:nvPicPr>
        <p:blipFill>
          <a:blip r:embed="rId3"/>
          <a:stretch>
            <a:fillRect/>
          </a:stretch>
        </p:blipFill>
        <p:spPr>
          <a:xfrm>
            <a:off x="818645" y="1829103"/>
            <a:ext cx="4562475" cy="2114550"/>
          </a:xfrm>
          <a:prstGeom prst="rect">
            <a:avLst/>
          </a:prstGeom>
        </p:spPr>
      </p:pic>
    </p:spTree>
    <p:extLst>
      <p:ext uri="{BB962C8B-B14F-4D97-AF65-F5344CB8AC3E}">
        <p14:creationId xmlns:p14="http://schemas.microsoft.com/office/powerpoint/2010/main" val="708550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E443A756-C2C8-4959-8592-BBCA4D9B707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458BC9A-5F4E-416C-9187-C1CB1F5D87B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687DF8DF-E7A5-43A1-8F5C-2B3DB6537B81}"/>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Оптические линии связи ИКСС  (ВОЛС)</a:t>
            </a:r>
            <a:endParaRPr lang="ru-RU" spc="100" dirty="0">
              <a:solidFill>
                <a:srgbClr val="0033CC"/>
              </a:solidFill>
            </a:endParaRPr>
          </a:p>
        </p:txBody>
      </p:sp>
      <p:pic>
        <p:nvPicPr>
          <p:cNvPr id="14338" name="Picture 2">
            <a:extLst>
              <a:ext uri="{FF2B5EF4-FFF2-40B4-BE49-F238E27FC236}">
                <a16:creationId xmlns:a16="http://schemas.microsoft.com/office/drawing/2014/main" id="{8BC459E1-0F6F-4C88-B826-78E18155D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754" y="1014413"/>
            <a:ext cx="3346888" cy="223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a:extLst>
              <a:ext uri="{FF2B5EF4-FFF2-40B4-BE49-F238E27FC236}">
                <a16:creationId xmlns:a16="http://schemas.microsoft.com/office/drawing/2014/main" id="{943B12F2-1FE2-42B9-9A69-837B1AE4C66A}"/>
              </a:ext>
            </a:extLst>
          </p:cNvPr>
          <p:cNvPicPr>
            <a:picLocks noChangeAspect="1"/>
          </p:cNvPicPr>
          <p:nvPr/>
        </p:nvPicPr>
        <p:blipFill>
          <a:blip r:embed="rId3"/>
          <a:stretch>
            <a:fillRect/>
          </a:stretch>
        </p:blipFill>
        <p:spPr>
          <a:xfrm>
            <a:off x="7144750" y="962114"/>
            <a:ext cx="4120285" cy="3420106"/>
          </a:xfrm>
          <a:prstGeom prst="rect">
            <a:avLst/>
          </a:prstGeom>
        </p:spPr>
      </p:pic>
      <p:pic>
        <p:nvPicPr>
          <p:cNvPr id="10" name="Рисунок 9">
            <a:extLst>
              <a:ext uri="{FF2B5EF4-FFF2-40B4-BE49-F238E27FC236}">
                <a16:creationId xmlns:a16="http://schemas.microsoft.com/office/drawing/2014/main" id="{54E30AB2-36F5-4829-ADCA-6008DEBA1F77}"/>
              </a:ext>
            </a:extLst>
          </p:cNvPr>
          <p:cNvPicPr>
            <a:picLocks noChangeAspect="1"/>
          </p:cNvPicPr>
          <p:nvPr/>
        </p:nvPicPr>
        <p:blipFill>
          <a:blip r:embed="rId4"/>
          <a:stretch>
            <a:fillRect/>
          </a:stretch>
        </p:blipFill>
        <p:spPr>
          <a:xfrm>
            <a:off x="1225685" y="3955147"/>
            <a:ext cx="4942515" cy="2438400"/>
          </a:xfrm>
          <a:prstGeom prst="rect">
            <a:avLst/>
          </a:prstGeom>
        </p:spPr>
      </p:pic>
      <p:pic>
        <p:nvPicPr>
          <p:cNvPr id="5" name="Рисунок 4">
            <a:extLst>
              <a:ext uri="{FF2B5EF4-FFF2-40B4-BE49-F238E27FC236}">
                <a16:creationId xmlns:a16="http://schemas.microsoft.com/office/drawing/2014/main" id="{74C58D4B-4A1C-4C7A-93A4-72255980F4E9}"/>
              </a:ext>
            </a:extLst>
          </p:cNvPr>
          <p:cNvPicPr>
            <a:picLocks noChangeAspect="1"/>
          </p:cNvPicPr>
          <p:nvPr/>
        </p:nvPicPr>
        <p:blipFill>
          <a:blip r:embed="rId5"/>
          <a:stretch>
            <a:fillRect/>
          </a:stretch>
        </p:blipFill>
        <p:spPr>
          <a:xfrm>
            <a:off x="7346916" y="4391459"/>
            <a:ext cx="3715951" cy="2169210"/>
          </a:xfrm>
          <a:prstGeom prst="rect">
            <a:avLst/>
          </a:prstGeom>
        </p:spPr>
      </p:pic>
    </p:spTree>
    <p:extLst>
      <p:ext uri="{BB962C8B-B14F-4D97-AF65-F5344CB8AC3E}">
        <p14:creationId xmlns:p14="http://schemas.microsoft.com/office/powerpoint/2010/main" val="282896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82C390D2-4546-4118-A7B1-3FEA5C4579C8}"/>
              </a:ext>
            </a:extLst>
          </p:cNvPr>
          <p:cNvSpPr txBox="1">
            <a:spLocks noChangeArrowheads="1"/>
          </p:cNvSpPr>
          <p:nvPr/>
        </p:nvSpPr>
        <p:spPr bwMode="auto">
          <a:xfrm>
            <a:off x="1466490" y="622298"/>
            <a:ext cx="87487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2000" b="1" dirty="0">
                <a:solidFill>
                  <a:srgbClr val="0033CC"/>
                </a:solidFill>
              </a:rPr>
              <a:t>Соединители волоконно-оптических линий связи</a:t>
            </a:r>
          </a:p>
        </p:txBody>
      </p:sp>
      <p:grpSp>
        <p:nvGrpSpPr>
          <p:cNvPr id="12" name="Группа 11">
            <a:extLst>
              <a:ext uri="{FF2B5EF4-FFF2-40B4-BE49-F238E27FC236}">
                <a16:creationId xmlns:a16="http://schemas.microsoft.com/office/drawing/2014/main" id="{5EA0E333-0A5C-4939-A82E-4ED0D0295EAE}"/>
              </a:ext>
            </a:extLst>
          </p:cNvPr>
          <p:cNvGrpSpPr/>
          <p:nvPr/>
        </p:nvGrpSpPr>
        <p:grpSpPr>
          <a:xfrm>
            <a:off x="1786327" y="1335474"/>
            <a:ext cx="8497888" cy="4826001"/>
            <a:chOff x="1717315" y="1628775"/>
            <a:chExt cx="8497888" cy="4826001"/>
          </a:xfrm>
        </p:grpSpPr>
        <p:pic>
          <p:nvPicPr>
            <p:cNvPr id="5" name="Picture 19">
              <a:extLst>
                <a:ext uri="{FF2B5EF4-FFF2-40B4-BE49-F238E27FC236}">
                  <a16:creationId xmlns:a16="http://schemas.microsoft.com/office/drawing/2014/main" id="{12E4BB93-745B-43AE-AE01-94571A975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053" y="1628775"/>
              <a:ext cx="424815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a:extLst>
                <a:ext uri="{FF2B5EF4-FFF2-40B4-BE49-F238E27FC236}">
                  <a16:creationId xmlns:a16="http://schemas.microsoft.com/office/drawing/2014/main" id="{E1DCEA24-769D-43A2-ADED-AAFD4B679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33" t="3506" r="2133" b="1753"/>
            <a:stretch>
              <a:fillRect/>
            </a:stretch>
          </p:blipFill>
          <p:spPr bwMode="auto">
            <a:xfrm>
              <a:off x="1717315" y="1628775"/>
              <a:ext cx="4113213"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a:extLst>
                <a:ext uri="{FF2B5EF4-FFF2-40B4-BE49-F238E27FC236}">
                  <a16:creationId xmlns:a16="http://schemas.microsoft.com/office/drawing/2014/main" id="{4A860587-9F4C-4A36-8179-C2F504E5B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3890" y="4379913"/>
              <a:ext cx="252095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3">
              <a:extLst>
                <a:ext uri="{FF2B5EF4-FFF2-40B4-BE49-F238E27FC236}">
                  <a16:creationId xmlns:a16="http://schemas.microsoft.com/office/drawing/2014/main" id="{C17BA62A-CF8A-4936-8191-673BD618D2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315" y="4365625"/>
              <a:ext cx="489743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 Box 8">
            <a:extLst>
              <a:ext uri="{FF2B5EF4-FFF2-40B4-BE49-F238E27FC236}">
                <a16:creationId xmlns:a16="http://schemas.microsoft.com/office/drawing/2014/main" id="{A92EDC93-A98A-4304-B8D1-DCB2A10069F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10" name="Line 9">
            <a:extLst>
              <a:ext uri="{FF2B5EF4-FFF2-40B4-BE49-F238E27FC236}">
                <a16:creationId xmlns:a16="http://schemas.microsoft.com/office/drawing/2014/main" id="{18B3FE14-FE19-4BFF-89DC-BBB8D5998A81}"/>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Tree>
    <p:extLst>
      <p:ext uri="{BB962C8B-B14F-4D97-AF65-F5344CB8AC3E}">
        <p14:creationId xmlns:p14="http://schemas.microsoft.com/office/powerpoint/2010/main" val="4259083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DE9596D5-FA92-4FD4-B306-0B5FB3AE9E99}"/>
              </a:ext>
            </a:extLst>
          </p:cNvPr>
          <p:cNvSpPr/>
          <p:nvPr/>
        </p:nvSpPr>
        <p:spPr>
          <a:xfrm>
            <a:off x="914400" y="941844"/>
            <a:ext cx="10763250" cy="5170646"/>
          </a:xfrm>
          <a:prstGeom prst="rect">
            <a:avLst/>
          </a:prstGeom>
        </p:spPr>
        <p:txBody>
          <a:bodyPr wrap="square">
            <a:spAutoFit/>
          </a:bodyPr>
          <a:lstStyle/>
          <a:p>
            <a:pPr>
              <a:spcAft>
                <a:spcPts val="600"/>
              </a:spcAft>
              <a:buFont typeface="Arial" panose="020B0604020202020204" pitchFamily="34" charset="0"/>
              <a:buChar char="•"/>
            </a:pPr>
            <a:r>
              <a:rPr lang="ru-RU" sz="2000" b="1" i="0" dirty="0">
                <a:solidFill>
                  <a:srgbClr val="0033CC"/>
                </a:solidFill>
                <a:effectLst/>
              </a:rPr>
              <a:t>Высокая пропускная способность </a:t>
            </a:r>
            <a:r>
              <a:rPr lang="ru-RU" sz="2000" b="0" i="0" dirty="0">
                <a:solidFill>
                  <a:srgbClr val="333333"/>
                </a:solidFill>
                <a:effectLst/>
              </a:rPr>
              <a:t>за счёт высокой несущей частоты. Потенциальная возможность одного оптического волокна – несколько терабит информации за 1 с.</a:t>
            </a:r>
          </a:p>
          <a:p>
            <a:pPr>
              <a:spcAft>
                <a:spcPts val="600"/>
              </a:spcAft>
              <a:buFont typeface="Arial" panose="020B0604020202020204" pitchFamily="34" charset="0"/>
              <a:buChar char="•"/>
            </a:pPr>
            <a:r>
              <a:rPr lang="ru-RU" sz="2000" b="1" i="0" dirty="0">
                <a:solidFill>
                  <a:srgbClr val="0033CC"/>
                </a:solidFill>
                <a:effectLst/>
              </a:rPr>
              <a:t>Низкий уровень шума</a:t>
            </a:r>
            <a:r>
              <a:rPr lang="ru-RU" sz="2000" b="0" i="0" dirty="0">
                <a:solidFill>
                  <a:srgbClr val="333333"/>
                </a:solidFill>
                <a:effectLst/>
              </a:rPr>
              <a:t>, что положительно сказывается на его пропускной способности.</a:t>
            </a:r>
          </a:p>
          <a:p>
            <a:pPr>
              <a:spcAft>
                <a:spcPts val="600"/>
              </a:spcAft>
              <a:buFont typeface="Arial" panose="020B0604020202020204" pitchFamily="34" charset="0"/>
              <a:buChar char="•"/>
            </a:pPr>
            <a:r>
              <a:rPr lang="ru-RU" sz="2000" b="1" i="0" dirty="0">
                <a:solidFill>
                  <a:srgbClr val="0033CC"/>
                </a:solidFill>
                <a:effectLst/>
              </a:rPr>
              <a:t>Пожарная безопасность </a:t>
            </a:r>
            <a:r>
              <a:rPr lang="ru-RU" sz="2000" b="0" i="0" dirty="0">
                <a:solidFill>
                  <a:srgbClr val="333333"/>
                </a:solidFill>
                <a:effectLst/>
              </a:rPr>
              <a:t>(</a:t>
            </a:r>
            <a:r>
              <a:rPr lang="ru-RU" sz="2000" b="0" i="0" dirty="0" err="1">
                <a:solidFill>
                  <a:srgbClr val="333333"/>
                </a:solidFill>
                <a:effectLst/>
              </a:rPr>
              <a:t>пожароустойчивость</a:t>
            </a:r>
            <a:r>
              <a:rPr lang="ru-RU" sz="2000" b="0" i="0" dirty="0">
                <a:solidFill>
                  <a:srgbClr val="333333"/>
                </a:solidFill>
                <a:effectLst/>
              </a:rPr>
              <a:t>). В отличие от других систем связи, ВОЛС может использоваться безо всяких ограничений на предприятиях повышенной опасности, в частности на нефтехимических производствах, благодаря отсутствию искрообразования.</a:t>
            </a:r>
          </a:p>
          <a:p>
            <a:pPr>
              <a:spcAft>
                <a:spcPts val="600"/>
              </a:spcAft>
              <a:buFont typeface="Arial" panose="020B0604020202020204" pitchFamily="34" charset="0"/>
              <a:buChar char="•"/>
            </a:pPr>
            <a:r>
              <a:rPr lang="ru-RU" sz="2000" b="1" i="0" dirty="0">
                <a:solidFill>
                  <a:srgbClr val="0033CC"/>
                </a:solidFill>
                <a:effectLst/>
              </a:rPr>
              <a:t>Малое затухание </a:t>
            </a:r>
            <a:r>
              <a:rPr lang="ru-RU" sz="2000" b="0" i="0" dirty="0">
                <a:solidFill>
                  <a:srgbClr val="333333"/>
                </a:solidFill>
                <a:effectLst/>
              </a:rPr>
              <a:t>светового сигнала. Оптические кабели могут объединять рабочие участки на значительных расстояниях (более 100 км) без использования дополнительных ретрансляторов (усилителей).</a:t>
            </a:r>
          </a:p>
          <a:p>
            <a:pPr>
              <a:spcAft>
                <a:spcPts val="600"/>
              </a:spcAft>
            </a:pPr>
            <a:r>
              <a:rPr lang="ru-RU" sz="2000" b="1" dirty="0">
                <a:solidFill>
                  <a:srgbClr val="0033CC"/>
                </a:solidFill>
              </a:rPr>
              <a:t>Информационная безопасность</a:t>
            </a:r>
            <a:r>
              <a:rPr lang="ru-RU" sz="2000" dirty="0"/>
              <a:t>. Отсутствием излучений в радиодиапазоне, а также высокой чувствительностью к колебаниям. </a:t>
            </a:r>
          </a:p>
          <a:p>
            <a:pPr>
              <a:spcAft>
                <a:spcPts val="600"/>
              </a:spcAft>
            </a:pPr>
            <a:r>
              <a:rPr lang="ru-RU" sz="2000" b="1" dirty="0">
                <a:solidFill>
                  <a:srgbClr val="0033CC"/>
                </a:solidFill>
              </a:rPr>
              <a:t>Высокая надёжность и помехоустойчивость системы</a:t>
            </a:r>
            <a:r>
              <a:rPr lang="ru-RU" sz="2000" dirty="0"/>
              <a:t>. ВОЛС не чувствительна к электромагнитным излучениям, не боится окисления и влаги.</a:t>
            </a:r>
          </a:p>
          <a:p>
            <a:pPr>
              <a:spcAft>
                <a:spcPts val="600"/>
              </a:spcAft>
            </a:pPr>
            <a:r>
              <a:rPr lang="ru-RU" sz="2000" b="1" dirty="0">
                <a:solidFill>
                  <a:srgbClr val="0033CC"/>
                </a:solidFill>
              </a:rPr>
              <a:t>Экономичность</a:t>
            </a:r>
            <a:r>
              <a:rPr lang="ru-RU" sz="2000" dirty="0"/>
              <a:t>. Оптическое волокно стоит примерно в 2 раза дешевле медного кабеля. Требуется меньше регенераторов 9усилителей). </a:t>
            </a:r>
          </a:p>
        </p:txBody>
      </p:sp>
      <p:sp>
        <p:nvSpPr>
          <p:cNvPr id="3" name="Text Box 8">
            <a:extLst>
              <a:ext uri="{FF2B5EF4-FFF2-40B4-BE49-F238E27FC236}">
                <a16:creationId xmlns:a16="http://schemas.microsoft.com/office/drawing/2014/main" id="{0EB06D06-0537-470D-A497-F8350D40AC3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16B618D6-62DE-4D91-8994-BC73D81358D1}"/>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52A5A1FC-A3F8-498B-A136-CCFEC5FE0431}"/>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Оптические линии связи ИКСС.  Преимущества.</a:t>
            </a:r>
            <a:endParaRPr lang="ru-RU" spc="100" dirty="0">
              <a:solidFill>
                <a:srgbClr val="0033CC"/>
              </a:solidFill>
            </a:endParaRPr>
          </a:p>
        </p:txBody>
      </p:sp>
    </p:spTree>
    <p:extLst>
      <p:ext uri="{BB962C8B-B14F-4D97-AF65-F5344CB8AC3E}">
        <p14:creationId xmlns:p14="http://schemas.microsoft.com/office/powerpoint/2010/main" val="1938653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51434AC6-A3AF-4F0E-904F-73701B810E7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CCE2E17-A39E-488D-9AC4-CB76938A6F2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30493B92-22BF-47ED-9447-9E9A5138112C}"/>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ВОЛС. Окна прозрачности</a:t>
            </a:r>
            <a:endParaRPr lang="ru-RU" spc="100" dirty="0">
              <a:solidFill>
                <a:srgbClr val="0033CC"/>
              </a:solidFill>
            </a:endParaRPr>
          </a:p>
        </p:txBody>
      </p:sp>
      <p:pic>
        <p:nvPicPr>
          <p:cNvPr id="10" name="Рисунок 9">
            <a:extLst>
              <a:ext uri="{FF2B5EF4-FFF2-40B4-BE49-F238E27FC236}">
                <a16:creationId xmlns:a16="http://schemas.microsoft.com/office/drawing/2014/main" id="{C4152F7C-3344-4AD7-A32F-BE7B3975BA84}"/>
              </a:ext>
            </a:extLst>
          </p:cNvPr>
          <p:cNvPicPr>
            <a:picLocks noChangeAspect="1"/>
          </p:cNvPicPr>
          <p:nvPr/>
        </p:nvPicPr>
        <p:blipFill>
          <a:blip r:embed="rId2"/>
          <a:stretch>
            <a:fillRect/>
          </a:stretch>
        </p:blipFill>
        <p:spPr>
          <a:xfrm>
            <a:off x="2614612" y="1042987"/>
            <a:ext cx="6962775" cy="4772025"/>
          </a:xfrm>
          <a:prstGeom prst="rect">
            <a:avLst/>
          </a:prstGeom>
        </p:spPr>
      </p:pic>
    </p:spTree>
    <p:extLst>
      <p:ext uri="{BB962C8B-B14F-4D97-AF65-F5344CB8AC3E}">
        <p14:creationId xmlns:p14="http://schemas.microsoft.com/office/powerpoint/2010/main" val="1436469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D5A2CFB9-871B-47E1-9208-268B1F860666}"/>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Прямоугольник 3">
            <a:extLst>
              <a:ext uri="{FF2B5EF4-FFF2-40B4-BE49-F238E27FC236}">
                <a16:creationId xmlns:a16="http://schemas.microsoft.com/office/drawing/2014/main" id="{42202B6B-0081-4BE6-A0A3-46C9BC4C88BC}"/>
              </a:ext>
            </a:extLst>
          </p:cNvPr>
          <p:cNvSpPr/>
          <p:nvPr/>
        </p:nvSpPr>
        <p:spPr>
          <a:xfrm>
            <a:off x="802105" y="467151"/>
            <a:ext cx="10668000" cy="369312"/>
          </a:xfrm>
          <a:prstGeom prst="rect">
            <a:avLst/>
          </a:prstGeom>
        </p:spPr>
        <p:txBody>
          <a:bodyPr wrap="square">
            <a:spAutoFit/>
          </a:bodyPr>
          <a:lstStyle/>
          <a:p>
            <a:pPr algn="ctr"/>
            <a:r>
              <a:rPr lang="ru-RU" b="1" spc="100" dirty="0">
                <a:solidFill>
                  <a:srgbClr val="0033CC"/>
                </a:solidFill>
                <a:latin typeface="Verdana" panose="020B0604030504040204" pitchFamily="34" charset="0"/>
              </a:rPr>
              <a:t>Инфокоммуникационная сеть. Основные термины и определения.</a:t>
            </a:r>
            <a:endParaRPr lang="ru-RU" spc="100" dirty="0">
              <a:solidFill>
                <a:srgbClr val="0033CC"/>
              </a:solidFill>
            </a:endParaRPr>
          </a:p>
        </p:txBody>
      </p:sp>
      <p:sp>
        <p:nvSpPr>
          <p:cNvPr id="5" name="Прямоугольник 4">
            <a:extLst>
              <a:ext uri="{FF2B5EF4-FFF2-40B4-BE49-F238E27FC236}">
                <a16:creationId xmlns:a16="http://schemas.microsoft.com/office/drawing/2014/main" id="{C77AC20A-E055-448A-95DB-530173B575BA}"/>
              </a:ext>
            </a:extLst>
          </p:cNvPr>
          <p:cNvSpPr/>
          <p:nvPr/>
        </p:nvSpPr>
        <p:spPr>
          <a:xfrm>
            <a:off x="802105" y="943346"/>
            <a:ext cx="11053011" cy="5570756"/>
          </a:xfrm>
          <a:prstGeom prst="rect">
            <a:avLst/>
          </a:prstGeom>
        </p:spPr>
        <p:txBody>
          <a:bodyPr wrap="square">
            <a:spAutoFit/>
          </a:bodyPr>
          <a:lstStyle/>
          <a:p>
            <a:pPr>
              <a:spcAft>
                <a:spcPts val="1200"/>
              </a:spcAft>
            </a:pPr>
            <a:r>
              <a:rPr lang="ru-RU" dirty="0">
                <a:solidFill>
                  <a:srgbClr val="000000"/>
                </a:solidFill>
                <a:ea typeface="Times New Roman" panose="02020603050405020304" pitchFamily="18" charset="0"/>
              </a:rPr>
              <a:t>Основной организацией, регламентирующей процессы передачи информации по каналам электросвязи, является Международный Союз Телекоммуникаций  </a:t>
            </a:r>
            <a:r>
              <a:rPr lang="ru-RU" b="1" dirty="0">
                <a:solidFill>
                  <a:srgbClr val="0033CC"/>
                </a:solidFill>
                <a:ea typeface="Times New Roman" panose="02020603050405020304" pitchFamily="18" charset="0"/>
              </a:rPr>
              <a:t>ITU</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International</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Telecommunications</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Unit</a:t>
            </a:r>
            <a:r>
              <a:rPr lang="ru-RU" dirty="0">
                <a:solidFill>
                  <a:srgbClr val="000000"/>
                </a:solidFill>
                <a:ea typeface="Times New Roman" panose="02020603050405020304" pitchFamily="18" charset="0"/>
              </a:rPr>
              <a:t>). До 1994 г. он назывался Международный Консультативный Комитет по Телефонии и Телеграфии (</a:t>
            </a:r>
            <a:r>
              <a:rPr lang="ru-RU" b="1" dirty="0">
                <a:solidFill>
                  <a:srgbClr val="0033CC"/>
                </a:solidFill>
                <a:ea typeface="Times New Roman" panose="02020603050405020304" pitchFamily="18" charset="0"/>
              </a:rPr>
              <a:t>МККТТ</a:t>
            </a:r>
            <a:r>
              <a:rPr lang="ru-RU" dirty="0">
                <a:solidFill>
                  <a:srgbClr val="000000"/>
                </a:solidFill>
                <a:ea typeface="Times New Roman" panose="02020603050405020304" pitchFamily="18" charset="0"/>
              </a:rPr>
              <a:t>) - </a:t>
            </a:r>
            <a:r>
              <a:rPr lang="ru-RU" b="1" dirty="0">
                <a:solidFill>
                  <a:srgbClr val="0033CC"/>
                </a:solidFill>
                <a:ea typeface="Times New Roman" panose="02020603050405020304" pitchFamily="18" charset="0"/>
              </a:rPr>
              <a:t>CCITT</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International</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Telegraph</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and</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Telephone</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Consultative</a:t>
            </a:r>
            <a:r>
              <a:rPr lang="ru-RU" dirty="0">
                <a:solidFill>
                  <a:srgbClr val="000000"/>
                </a:solidFill>
                <a:ea typeface="Times New Roman" panose="02020603050405020304" pitchFamily="18" charset="0"/>
              </a:rPr>
              <a:t> </a:t>
            </a:r>
            <a:r>
              <a:rPr lang="ru-RU" dirty="0" err="1">
                <a:solidFill>
                  <a:srgbClr val="000000"/>
                </a:solidFill>
                <a:ea typeface="Times New Roman" panose="02020603050405020304" pitchFamily="18" charset="0"/>
              </a:rPr>
              <a:t>Commitee</a:t>
            </a:r>
            <a:r>
              <a:rPr lang="ru-RU" dirty="0">
                <a:solidFill>
                  <a:srgbClr val="000000"/>
                </a:solidFill>
                <a:ea typeface="Times New Roman" panose="02020603050405020304" pitchFamily="18" charset="0"/>
              </a:rPr>
              <a:t>). </a:t>
            </a:r>
          </a:p>
          <a:p>
            <a:pPr>
              <a:spcAft>
                <a:spcPts val="1200"/>
              </a:spcAft>
            </a:pPr>
            <a:r>
              <a:rPr lang="ru-RU" b="1" dirty="0"/>
              <a:t>Передача данных</a:t>
            </a:r>
            <a:r>
              <a:rPr lang="ru-RU" dirty="0"/>
              <a:t> - по определению </a:t>
            </a:r>
            <a:r>
              <a:rPr lang="en-US" dirty="0"/>
              <a:t>ITU</a:t>
            </a:r>
            <a:r>
              <a:rPr lang="ru-RU" dirty="0"/>
              <a:t> – </a:t>
            </a:r>
            <a:r>
              <a:rPr lang="ru-RU" b="1" dirty="0"/>
              <a:t>это область электросвязи, целью которой является передача информации для обработки ее вычислительными машинами или уже обработанной ими.</a:t>
            </a:r>
            <a:endParaRPr lang="ru-RU" dirty="0"/>
          </a:p>
          <a:p>
            <a:pPr>
              <a:spcAft>
                <a:spcPts val="1200"/>
              </a:spcAft>
            </a:pPr>
            <a:r>
              <a:rPr lang="ru-RU" dirty="0"/>
              <a:t>Под информацией понимают совокупность объективных сведений о каком-либо явлении, событии, объекте. В информатике</a:t>
            </a:r>
            <a:r>
              <a:rPr lang="ru-RU" b="1" dirty="0"/>
              <a:t> Информация</a:t>
            </a:r>
            <a:r>
              <a:rPr lang="ru-RU" dirty="0"/>
              <a:t> – это сведения, являющиеся объектом передачи, распределения, преобразования, хранения или непосредственного использования.</a:t>
            </a:r>
          </a:p>
          <a:p>
            <a:pPr>
              <a:spcAft>
                <a:spcPts val="1200"/>
              </a:spcAft>
            </a:pPr>
            <a:r>
              <a:rPr lang="ru-RU" dirty="0"/>
              <a:t>В системах передачи данных </a:t>
            </a:r>
            <a:r>
              <a:rPr lang="ru-RU" b="1" dirty="0">
                <a:solidFill>
                  <a:srgbClr val="0033CC"/>
                </a:solidFill>
              </a:rPr>
              <a:t>информация</a:t>
            </a:r>
            <a:r>
              <a:rPr lang="ru-RU" dirty="0"/>
              <a:t> – сведения, подлежащие передаче, заранее не известные получателю.</a:t>
            </a:r>
          </a:p>
          <a:p>
            <a:r>
              <a:rPr lang="ru-RU" b="1" dirty="0"/>
              <a:t>Сообщение</a:t>
            </a:r>
            <a:r>
              <a:rPr lang="ru-RU" dirty="0"/>
              <a:t> – форма представления информации (телеграфное, телефонное, телевизионное, изображение, текст и т.п.). </a:t>
            </a:r>
          </a:p>
          <a:p>
            <a:pPr>
              <a:spcAft>
                <a:spcPts val="1200"/>
              </a:spcAft>
            </a:pPr>
            <a:r>
              <a:rPr lang="ru-RU" b="1" dirty="0"/>
              <a:t>Сигнал</a:t>
            </a:r>
            <a:r>
              <a:rPr lang="ru-RU" dirty="0"/>
              <a:t> – физический процесс, однозначно отображающий сообщение. В информационных системах под сигналом понимается электрические или оптические возмущения (ток или напряжение), однозначно отображающие передаваемое сообщение.</a:t>
            </a:r>
          </a:p>
          <a:p>
            <a:r>
              <a:rPr lang="ru-RU" dirty="0"/>
              <a:t>Сообщение и соответствующие им сигналы бывают </a:t>
            </a:r>
            <a:r>
              <a:rPr lang="ru-RU" b="1" dirty="0"/>
              <a:t>дискретными</a:t>
            </a:r>
            <a:r>
              <a:rPr lang="ru-RU" dirty="0"/>
              <a:t> или </a:t>
            </a:r>
            <a:r>
              <a:rPr lang="ru-RU" b="1" dirty="0"/>
              <a:t>непрерывными.</a:t>
            </a:r>
          </a:p>
        </p:txBody>
      </p:sp>
      <p:cxnSp>
        <p:nvCxnSpPr>
          <p:cNvPr id="9" name="Прямая соединительная линия 8">
            <a:extLst>
              <a:ext uri="{FF2B5EF4-FFF2-40B4-BE49-F238E27FC236}">
                <a16:creationId xmlns:a16="http://schemas.microsoft.com/office/drawing/2014/main" id="{405FB93F-3D20-422F-B2EB-73B8EFF18840}"/>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652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2FCBA3FE-2514-43C2-845D-C6F98F39384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B1618AF5-EB5C-4284-815E-9058ACC65153}"/>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EEBB3760-5F69-4819-ADC5-7331022AEB82}"/>
              </a:ext>
            </a:extLst>
          </p:cNvPr>
          <p:cNvSpPr/>
          <p:nvPr/>
        </p:nvSpPr>
        <p:spPr>
          <a:xfrm>
            <a:off x="1225686" y="46715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Параметры ВОЛС</a:t>
            </a:r>
            <a:endParaRPr lang="ru-RU" spc="100" dirty="0">
              <a:solidFill>
                <a:srgbClr val="0033CC"/>
              </a:solidFill>
            </a:endParaRPr>
          </a:p>
        </p:txBody>
      </p:sp>
      <p:pic>
        <p:nvPicPr>
          <p:cNvPr id="19458" name="Picture 2" descr="skachannye-fayly">
            <a:extLst>
              <a:ext uri="{FF2B5EF4-FFF2-40B4-BE49-F238E27FC236}">
                <a16:creationId xmlns:a16="http://schemas.microsoft.com/office/drawing/2014/main" id="{F6A6B4A9-9CD3-4FCE-B68B-5663B3012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21" y="3810000"/>
            <a:ext cx="4893767" cy="1908433"/>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BEDE9EFB-D8A6-498E-A865-5709F378D8D2}"/>
              </a:ext>
            </a:extLst>
          </p:cNvPr>
          <p:cNvSpPr/>
          <p:nvPr/>
        </p:nvSpPr>
        <p:spPr>
          <a:xfrm>
            <a:off x="419100" y="2097901"/>
            <a:ext cx="11315700" cy="1477328"/>
          </a:xfrm>
          <a:prstGeom prst="rect">
            <a:avLst/>
          </a:prstGeom>
        </p:spPr>
        <p:txBody>
          <a:bodyPr wrap="square">
            <a:spAutoFit/>
          </a:bodyPr>
          <a:lstStyle/>
          <a:p>
            <a:pPr lvl="0" algn="just" eaLnBrk="0" fontAlgn="base" hangingPunct="0">
              <a:spcBef>
                <a:spcPct val="0"/>
              </a:spcBef>
              <a:spcAft>
                <a:spcPct val="0"/>
              </a:spcAft>
            </a:pPr>
            <a:r>
              <a:rPr lang="ru-RU" b="1" i="0" dirty="0">
                <a:solidFill>
                  <a:srgbClr val="0033CC"/>
                </a:solidFill>
                <a:effectLst/>
                <a:latin typeface="Open Sans"/>
              </a:rPr>
              <a:t>Дисперсия</a:t>
            </a:r>
            <a:r>
              <a:rPr lang="ru-RU" b="0" i="0" dirty="0">
                <a:solidFill>
                  <a:srgbClr val="000000"/>
                </a:solidFill>
                <a:effectLst/>
                <a:latin typeface="Open Sans"/>
              </a:rPr>
              <a:t> – рассеивание во времени </a:t>
            </a:r>
            <a:r>
              <a:rPr lang="ru-RU" b="0" i="0" dirty="0" err="1">
                <a:solidFill>
                  <a:srgbClr val="000000"/>
                </a:solidFill>
                <a:effectLst/>
                <a:latin typeface="Open Sans"/>
              </a:rPr>
              <a:t>модовых</a:t>
            </a:r>
            <a:r>
              <a:rPr lang="ru-RU" b="0" i="0" dirty="0">
                <a:solidFill>
                  <a:srgbClr val="000000"/>
                </a:solidFill>
                <a:effectLst/>
                <a:latin typeface="Open Sans"/>
              </a:rPr>
              <a:t> и частотных составляющих сигнала. Дисперсия приводит к расширению импульсов. При достаточно большом расширении импульсы начинают перекрываться так, что становится невозможным их выделение на приеме. </a:t>
            </a:r>
          </a:p>
          <a:p>
            <a:pPr lvl="0" algn="just" eaLnBrk="0" fontAlgn="base" hangingPunct="0">
              <a:spcBef>
                <a:spcPct val="0"/>
              </a:spcBef>
              <a:spcAft>
                <a:spcPct val="0"/>
              </a:spcAft>
            </a:pPr>
            <a:r>
              <a:rPr lang="ru-RU" altLang="ru-RU" dirty="0">
                <a:solidFill>
                  <a:srgbClr val="000000"/>
                </a:solidFill>
                <a:latin typeface="Open Sans"/>
              </a:rPr>
              <a:t>Дисперсия имеет размерность времени и определяется как квадратичная разность длительностей импульсов на входе и выходе кабеля длины L</a:t>
            </a:r>
            <a:endParaRPr lang="ru-RU" dirty="0"/>
          </a:p>
        </p:txBody>
      </p:sp>
      <p:pic>
        <p:nvPicPr>
          <p:cNvPr id="19460" name="Picture 4" descr="Latex formula">
            <a:extLst>
              <a:ext uri="{FF2B5EF4-FFF2-40B4-BE49-F238E27FC236}">
                <a16:creationId xmlns:a16="http://schemas.microsoft.com/office/drawing/2014/main" id="{58F4BDDE-5B37-455A-BC94-3F75BDE36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335" y="3737192"/>
            <a:ext cx="2028706" cy="4728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B59EB783-523F-4CB5-A219-0C0923D3EA8D}"/>
              </a:ext>
            </a:extLst>
          </p:cNvPr>
          <p:cNvSpPr>
            <a:spLocks noChangeArrowheads="1"/>
          </p:cNvSpPr>
          <p:nvPr/>
        </p:nvSpPr>
        <p:spPr bwMode="auto">
          <a:xfrm>
            <a:off x="800101" y="1121285"/>
            <a:ext cx="123825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100" b="0" i="0" u="none" strike="noStrike" cap="none" normalizeH="0" baseline="0" dirty="0">
                <a:ln>
                  <a:noFill/>
                </a:ln>
                <a:solidFill>
                  <a:schemeClr val="tx1"/>
                </a:solidFill>
                <a:effectLst/>
                <a:latin typeface="Arial" panose="020B0604020202020204" pitchFamily="34" charset="0"/>
              </a:rPr>
              <a:t>           </a:t>
            </a:r>
            <a:br>
              <a:rPr kumimoji="0" lang="ru-RU" altLang="ru-RU" sz="1800" b="0" i="0" u="none" strike="noStrike" cap="none" normalizeH="0" baseline="0" dirty="0">
                <a:ln>
                  <a:noFill/>
                </a:ln>
                <a:solidFill>
                  <a:schemeClr val="tx1"/>
                </a:solidFill>
                <a:effectLst/>
                <a:latin typeface="Arial" panose="020B0604020202020204" pitchFamily="34" charset="0"/>
              </a:rPr>
            </a:b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Прямоугольник 7">
            <a:extLst>
              <a:ext uri="{FF2B5EF4-FFF2-40B4-BE49-F238E27FC236}">
                <a16:creationId xmlns:a16="http://schemas.microsoft.com/office/drawing/2014/main" id="{8F6F11E3-9F5A-4B28-95CB-D7B349410ECA}"/>
              </a:ext>
            </a:extLst>
          </p:cNvPr>
          <p:cNvSpPr/>
          <p:nvPr/>
        </p:nvSpPr>
        <p:spPr>
          <a:xfrm>
            <a:off x="533401" y="913230"/>
            <a:ext cx="10725148" cy="954107"/>
          </a:xfrm>
          <a:prstGeom prst="rect">
            <a:avLst/>
          </a:prstGeom>
        </p:spPr>
        <p:txBody>
          <a:bodyPr wrap="square">
            <a:spAutoFit/>
          </a:bodyPr>
          <a:lstStyle/>
          <a:p>
            <a:r>
              <a:rPr lang="ru-RU" altLang="ru-RU" sz="2000" b="1" dirty="0">
                <a:solidFill>
                  <a:srgbClr val="0033CC"/>
                </a:solidFill>
              </a:rPr>
              <a:t>Затухание </a:t>
            </a:r>
            <a:r>
              <a:rPr lang="ru-RU" altLang="ru-RU" sz="2000" dirty="0"/>
              <a:t>- уменьшение мощности оптического сигнала. Измеряется в децибелах</a:t>
            </a:r>
          </a:p>
          <a:p>
            <a:endParaRPr lang="ru-RU" dirty="0">
              <a:latin typeface="Arial" panose="020B0604020202020204" pitchFamily="34" charset="0"/>
            </a:endParaRPr>
          </a:p>
          <a:p>
            <a:r>
              <a:rPr lang="ru-RU" dirty="0">
                <a:latin typeface="Arial" panose="020B0604020202020204" pitchFamily="34" charset="0"/>
              </a:rPr>
              <a:t>                                                               </a:t>
            </a:r>
            <a:r>
              <a:rPr lang="en-US" b="1" dirty="0">
                <a:solidFill>
                  <a:srgbClr val="0033CC"/>
                </a:solidFill>
                <a:latin typeface="Arial" panose="020B0604020202020204" pitchFamily="34" charset="0"/>
              </a:rPr>
              <a:t>A=10lg (P</a:t>
            </a:r>
            <a:r>
              <a:rPr lang="ru-RU" b="1" dirty="0" err="1">
                <a:solidFill>
                  <a:srgbClr val="0033CC"/>
                </a:solidFill>
                <a:latin typeface="Arial" panose="020B0604020202020204" pitchFamily="34" charset="0"/>
              </a:rPr>
              <a:t>вх</a:t>
            </a:r>
            <a:r>
              <a:rPr lang="en-US" b="1" dirty="0">
                <a:solidFill>
                  <a:srgbClr val="0033CC"/>
                </a:solidFill>
                <a:latin typeface="Arial" panose="020B0604020202020204" pitchFamily="34" charset="0"/>
              </a:rPr>
              <a:t> /</a:t>
            </a:r>
            <a:r>
              <a:rPr lang="ru-RU" b="1" dirty="0">
                <a:solidFill>
                  <a:srgbClr val="0033CC"/>
                </a:solidFill>
                <a:latin typeface="Arial" panose="020B0604020202020204" pitchFamily="34" charset="0"/>
              </a:rPr>
              <a:t> </a:t>
            </a:r>
            <a:r>
              <a:rPr lang="en-US" b="1" dirty="0">
                <a:solidFill>
                  <a:srgbClr val="0033CC"/>
                </a:solidFill>
                <a:latin typeface="Arial" panose="020B0604020202020204" pitchFamily="34" charset="0"/>
              </a:rPr>
              <a:t>P </a:t>
            </a:r>
            <a:r>
              <a:rPr lang="ru-RU" b="1" dirty="0" err="1">
                <a:solidFill>
                  <a:srgbClr val="0033CC"/>
                </a:solidFill>
                <a:latin typeface="Arial" panose="020B0604020202020204" pitchFamily="34" charset="0"/>
              </a:rPr>
              <a:t>вых</a:t>
            </a:r>
            <a:r>
              <a:rPr lang="en-US" b="1" dirty="0">
                <a:solidFill>
                  <a:srgbClr val="0033CC"/>
                </a:solidFill>
                <a:latin typeface="Arial" panose="020B0604020202020204" pitchFamily="34" charset="0"/>
              </a:rPr>
              <a:t>)</a:t>
            </a:r>
            <a:endParaRPr lang="ru-RU" b="1" dirty="0">
              <a:solidFill>
                <a:srgbClr val="0033CC"/>
              </a:solidFill>
            </a:endParaRPr>
          </a:p>
        </p:txBody>
      </p:sp>
    </p:spTree>
    <p:extLst>
      <p:ext uri="{BB962C8B-B14F-4D97-AF65-F5344CB8AC3E}">
        <p14:creationId xmlns:p14="http://schemas.microsoft.com/office/powerpoint/2010/main" val="1435095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D849E9D2-06CC-41D4-8AC2-4C230C7B8ED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75DD3B83-B95D-442A-8D9E-C5547C650908}"/>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DE6E5ECD-CBC3-40C1-B427-CF21E9957F07}"/>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Параметры и характеристики каналов связи</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A8D05C37-3475-4D53-BBFB-A948E263579F}"/>
              </a:ext>
            </a:extLst>
          </p:cNvPr>
          <p:cNvSpPr/>
          <p:nvPr/>
        </p:nvSpPr>
        <p:spPr>
          <a:xfrm>
            <a:off x="366409" y="1128566"/>
            <a:ext cx="11459182" cy="923330"/>
          </a:xfrm>
          <a:prstGeom prst="rect">
            <a:avLst/>
          </a:prstGeom>
        </p:spPr>
        <p:txBody>
          <a:bodyPr wrap="square">
            <a:spAutoFit/>
          </a:bodyPr>
          <a:lstStyle/>
          <a:p>
            <a:pPr algn="just">
              <a:spcAft>
                <a:spcPts val="0"/>
              </a:spcAft>
            </a:pPr>
            <a:r>
              <a:rPr lang="ru-RU" dirty="0">
                <a:latin typeface="Times New Roman" panose="02020603050405020304" pitchFamily="18" charset="0"/>
                <a:ea typeface="Times New Roman" panose="02020603050405020304" pitchFamily="18" charset="0"/>
              </a:rPr>
              <a:t>Качество передачи дискретных сигналов зависит от частотных характеристик канала и тем в большей степени, чем выше скорость передачи. К частотным характеристикам канала относятся </a:t>
            </a:r>
            <a:r>
              <a:rPr lang="ru-RU" b="1" dirty="0">
                <a:latin typeface="Times New Roman" panose="02020603050405020304" pitchFamily="18" charset="0"/>
                <a:ea typeface="Times New Roman" panose="02020603050405020304" pitchFamily="18" charset="0"/>
              </a:rPr>
              <a:t>амплитудно-частотная</a:t>
            </a:r>
            <a:r>
              <a:rPr lang="ru-RU" dirty="0">
                <a:latin typeface="Times New Roman" panose="02020603050405020304" pitchFamily="18" charset="0"/>
                <a:ea typeface="Times New Roman" panose="02020603050405020304" pitchFamily="18" charset="0"/>
              </a:rPr>
              <a:t>  (АЧХ) </a:t>
            </a:r>
            <a:r>
              <a:rPr lang="ru-RU" b="1" dirty="0">
                <a:latin typeface="Times New Roman" panose="02020603050405020304" pitchFamily="18" charset="0"/>
                <a:ea typeface="Times New Roman" panose="02020603050405020304" pitchFamily="18" charset="0"/>
              </a:rPr>
              <a:t>и </a:t>
            </a:r>
            <a:r>
              <a:rPr lang="ru-RU" b="1" dirty="0" err="1">
                <a:latin typeface="Times New Roman" panose="02020603050405020304" pitchFamily="18" charset="0"/>
                <a:ea typeface="Times New Roman" panose="02020603050405020304" pitchFamily="18" charset="0"/>
              </a:rPr>
              <a:t>фазо</a:t>
            </a:r>
            <a:r>
              <a:rPr lang="ru-RU" b="1" dirty="0">
                <a:latin typeface="Times New Roman" panose="02020603050405020304" pitchFamily="18" charset="0"/>
                <a:ea typeface="Times New Roman" panose="02020603050405020304" pitchFamily="18" charset="0"/>
              </a:rPr>
              <a:t>-частотная </a:t>
            </a:r>
            <a:r>
              <a:rPr lang="ru-RU" dirty="0">
                <a:latin typeface="Times New Roman" panose="02020603050405020304" pitchFamily="18" charset="0"/>
                <a:ea typeface="Times New Roman" panose="02020603050405020304" pitchFamily="18" charset="0"/>
              </a:rPr>
              <a:t>(ФЧХ). </a:t>
            </a:r>
            <a:endParaRPr lang="ru-RU" sz="16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FF968AAD-A015-4963-A370-10E7D9F2BC77}"/>
              </a:ext>
            </a:extLst>
          </p:cNvPr>
          <p:cNvSpPr txBox="1"/>
          <p:nvPr/>
        </p:nvSpPr>
        <p:spPr>
          <a:xfrm>
            <a:off x="1040675" y="5849592"/>
            <a:ext cx="5291847" cy="400110"/>
          </a:xfrm>
          <a:prstGeom prst="rect">
            <a:avLst/>
          </a:prstGeom>
          <a:noFill/>
        </p:spPr>
        <p:txBody>
          <a:bodyPr wrap="square" rtlCol="0">
            <a:spAutoFit/>
          </a:bodyPr>
          <a:lstStyle/>
          <a:p>
            <a:r>
              <a:rPr lang="en-US" sz="2000" i="1" dirty="0"/>
              <a:t>K</a:t>
            </a:r>
            <a:r>
              <a:rPr lang="en-US" sz="2000" dirty="0"/>
              <a:t>u = U</a:t>
            </a:r>
            <a:r>
              <a:rPr lang="ru-RU" sz="2000" dirty="0" err="1"/>
              <a:t>вых</a:t>
            </a:r>
            <a:r>
              <a:rPr lang="en-US" sz="2000" dirty="0"/>
              <a:t> /U</a:t>
            </a:r>
            <a:r>
              <a:rPr lang="ru-RU" sz="2000" dirty="0" err="1"/>
              <a:t>вх</a:t>
            </a:r>
            <a:r>
              <a:rPr lang="ru-RU" sz="2000" dirty="0"/>
              <a:t> ;</a:t>
            </a:r>
            <a:r>
              <a:rPr lang="en-US" sz="2000" dirty="0"/>
              <a:t>             </a:t>
            </a:r>
            <a:r>
              <a:rPr lang="ru-RU" sz="2000" dirty="0"/>
              <a:t>20</a:t>
            </a:r>
            <a:r>
              <a:rPr lang="en-US" sz="2000" i="1" dirty="0">
                <a:latin typeface="Times New Roman" panose="02020603050405020304" pitchFamily="18" charset="0"/>
                <a:cs typeface="Times New Roman" panose="02020603050405020304" pitchFamily="18" charset="0"/>
              </a:rPr>
              <a:t>lg</a:t>
            </a:r>
            <a:r>
              <a:rPr lang="ru-RU" sz="2000" dirty="0"/>
              <a:t> </a:t>
            </a:r>
            <a:r>
              <a:rPr lang="en-US" sz="2000" dirty="0"/>
              <a:t>0,7</a:t>
            </a:r>
            <a:r>
              <a:rPr lang="ru-RU" sz="2000" dirty="0"/>
              <a:t> </a:t>
            </a:r>
            <a:r>
              <a:rPr lang="en-US" sz="2000" dirty="0"/>
              <a:t>=</a:t>
            </a:r>
            <a:r>
              <a:rPr lang="ru-RU" sz="2000" dirty="0"/>
              <a:t> </a:t>
            </a:r>
            <a:r>
              <a:rPr lang="en-US" sz="2000" dirty="0"/>
              <a:t>- 3 </a:t>
            </a:r>
            <a:r>
              <a:rPr lang="ru-RU" sz="2000" dirty="0"/>
              <a:t>дБ</a:t>
            </a:r>
          </a:p>
        </p:txBody>
      </p:sp>
      <p:pic>
        <p:nvPicPr>
          <p:cNvPr id="5" name="Рисунок 4">
            <a:extLst>
              <a:ext uri="{FF2B5EF4-FFF2-40B4-BE49-F238E27FC236}">
                <a16:creationId xmlns:a16="http://schemas.microsoft.com/office/drawing/2014/main" id="{DFA52A42-6C05-41CD-8B33-9EC454D539AE}"/>
              </a:ext>
            </a:extLst>
          </p:cNvPr>
          <p:cNvPicPr>
            <a:picLocks noChangeAspect="1"/>
          </p:cNvPicPr>
          <p:nvPr/>
        </p:nvPicPr>
        <p:blipFill>
          <a:blip r:embed="rId2"/>
          <a:stretch>
            <a:fillRect/>
          </a:stretch>
        </p:blipFill>
        <p:spPr>
          <a:xfrm>
            <a:off x="763013" y="2204684"/>
            <a:ext cx="4314825" cy="2962275"/>
          </a:xfrm>
          <a:prstGeom prst="rect">
            <a:avLst/>
          </a:prstGeom>
        </p:spPr>
      </p:pic>
      <p:pic>
        <p:nvPicPr>
          <p:cNvPr id="7" name="Рисунок 6">
            <a:extLst>
              <a:ext uri="{FF2B5EF4-FFF2-40B4-BE49-F238E27FC236}">
                <a16:creationId xmlns:a16="http://schemas.microsoft.com/office/drawing/2014/main" id="{26D8CE67-B6D1-4088-AB38-1BDFCF0B1D79}"/>
              </a:ext>
            </a:extLst>
          </p:cNvPr>
          <p:cNvPicPr>
            <a:picLocks noChangeAspect="1"/>
          </p:cNvPicPr>
          <p:nvPr/>
        </p:nvPicPr>
        <p:blipFill>
          <a:blip r:embed="rId3"/>
          <a:stretch>
            <a:fillRect/>
          </a:stretch>
        </p:blipFill>
        <p:spPr>
          <a:xfrm>
            <a:off x="6359660" y="2450986"/>
            <a:ext cx="4010025" cy="1247775"/>
          </a:xfrm>
          <a:prstGeom prst="rect">
            <a:avLst/>
          </a:prstGeom>
        </p:spPr>
      </p:pic>
      <p:sp>
        <p:nvSpPr>
          <p:cNvPr id="9" name="TextBox 8">
            <a:extLst>
              <a:ext uri="{FF2B5EF4-FFF2-40B4-BE49-F238E27FC236}">
                <a16:creationId xmlns:a16="http://schemas.microsoft.com/office/drawing/2014/main" id="{F21C3AE4-7476-42CB-8F71-258B3AF47D20}"/>
              </a:ext>
            </a:extLst>
          </p:cNvPr>
          <p:cNvSpPr txBox="1"/>
          <p:nvPr/>
        </p:nvSpPr>
        <p:spPr>
          <a:xfrm>
            <a:off x="6096000" y="2104708"/>
            <a:ext cx="4821153" cy="369332"/>
          </a:xfrm>
          <a:prstGeom prst="rect">
            <a:avLst/>
          </a:prstGeom>
          <a:noFill/>
        </p:spPr>
        <p:txBody>
          <a:bodyPr wrap="square" rtlCol="0">
            <a:spAutoFit/>
          </a:bodyPr>
          <a:lstStyle/>
          <a:p>
            <a:r>
              <a:rPr lang="ru-RU" dirty="0"/>
              <a:t>Схема измерения АЧХ канала (линии) связи</a:t>
            </a:r>
          </a:p>
        </p:txBody>
      </p:sp>
      <p:pic>
        <p:nvPicPr>
          <p:cNvPr id="12" name="Рисунок 11">
            <a:extLst>
              <a:ext uri="{FF2B5EF4-FFF2-40B4-BE49-F238E27FC236}">
                <a16:creationId xmlns:a16="http://schemas.microsoft.com/office/drawing/2014/main" id="{61FE6830-699A-40F7-9EC7-2369B26E5E1B}"/>
              </a:ext>
            </a:extLst>
          </p:cNvPr>
          <p:cNvPicPr>
            <a:picLocks noChangeAspect="1"/>
          </p:cNvPicPr>
          <p:nvPr/>
        </p:nvPicPr>
        <p:blipFill>
          <a:blip r:embed="rId4"/>
          <a:stretch>
            <a:fillRect/>
          </a:stretch>
        </p:blipFill>
        <p:spPr>
          <a:xfrm>
            <a:off x="6359660" y="4410075"/>
            <a:ext cx="3333750" cy="2057400"/>
          </a:xfrm>
          <a:prstGeom prst="rect">
            <a:avLst/>
          </a:prstGeom>
        </p:spPr>
      </p:pic>
      <p:sp>
        <p:nvSpPr>
          <p:cNvPr id="13" name="TextBox 12">
            <a:extLst>
              <a:ext uri="{FF2B5EF4-FFF2-40B4-BE49-F238E27FC236}">
                <a16:creationId xmlns:a16="http://schemas.microsoft.com/office/drawing/2014/main" id="{09B2202C-5AD5-4BD6-8D9F-CF55C568833E}"/>
              </a:ext>
            </a:extLst>
          </p:cNvPr>
          <p:cNvSpPr txBox="1"/>
          <p:nvPr/>
        </p:nvSpPr>
        <p:spPr>
          <a:xfrm>
            <a:off x="6095999" y="3977150"/>
            <a:ext cx="4821153" cy="369332"/>
          </a:xfrm>
          <a:prstGeom prst="rect">
            <a:avLst/>
          </a:prstGeom>
          <a:noFill/>
        </p:spPr>
        <p:txBody>
          <a:bodyPr wrap="square" rtlCol="0">
            <a:spAutoFit/>
          </a:bodyPr>
          <a:lstStyle/>
          <a:p>
            <a:r>
              <a:rPr lang="ru-RU" dirty="0"/>
              <a:t>Схема измерения ФЧХ канала (линии) связи</a:t>
            </a:r>
          </a:p>
        </p:txBody>
      </p:sp>
    </p:spTree>
    <p:extLst>
      <p:ext uri="{BB962C8B-B14F-4D97-AF65-F5344CB8AC3E}">
        <p14:creationId xmlns:p14="http://schemas.microsoft.com/office/powerpoint/2010/main" val="2221416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a:extLst>
              <a:ext uri="{FF2B5EF4-FFF2-40B4-BE49-F238E27FC236}">
                <a16:creationId xmlns:a16="http://schemas.microsoft.com/office/drawing/2014/main" id="{FD99D970-7DB0-43A2-87A7-C85D149C6D2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6890292A-2764-4FB2-9ED9-A9D412BD68F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82532A52-DE64-43FA-BB8D-4E3FB6D04DCF}"/>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Сигналы в инфокоммуникационных системах</a:t>
            </a:r>
            <a:endParaRPr lang="ru-RU" spc="100" dirty="0">
              <a:solidFill>
                <a:srgbClr val="0033CC"/>
              </a:solidFill>
            </a:endParaRPr>
          </a:p>
        </p:txBody>
      </p:sp>
      <p:sp>
        <p:nvSpPr>
          <p:cNvPr id="7" name="Прямоугольник 6">
            <a:extLst>
              <a:ext uri="{FF2B5EF4-FFF2-40B4-BE49-F238E27FC236}">
                <a16:creationId xmlns:a16="http://schemas.microsoft.com/office/drawing/2014/main" id="{F370469D-64A1-493D-B0C2-2E3A6EE365F5}"/>
              </a:ext>
            </a:extLst>
          </p:cNvPr>
          <p:cNvSpPr/>
          <p:nvPr/>
        </p:nvSpPr>
        <p:spPr>
          <a:xfrm>
            <a:off x="476250" y="918686"/>
            <a:ext cx="11201400" cy="4678204"/>
          </a:xfrm>
          <a:prstGeom prst="rect">
            <a:avLst/>
          </a:prstGeom>
        </p:spPr>
        <p:txBody>
          <a:bodyPr wrap="square">
            <a:spAutoFit/>
          </a:bodyPr>
          <a:lstStyle/>
          <a:p>
            <a:r>
              <a:rPr lang="ru-RU" sz="2000" b="1" dirty="0">
                <a:solidFill>
                  <a:srgbClr val="0033CC"/>
                </a:solidFill>
                <a:ea typeface="Times New Roman" panose="02020603050405020304" pitchFamily="18" charset="0"/>
              </a:rPr>
              <a:t>Сигналом</a:t>
            </a:r>
            <a:r>
              <a:rPr lang="ru-RU" sz="2000" dirty="0">
                <a:ea typeface="Times New Roman" panose="02020603050405020304" pitchFamily="18" charset="0"/>
              </a:rPr>
              <a:t> называется некоторая физическая величина (например, электрический  ток, электро-магнитное поле, световое излучение, звуковые волны и т. п.), отображающая сообщение. Зная закон, связывающий  сообщение и сигнал, получатель может выявить содержащиеся в сообщении сведения. </a:t>
            </a:r>
          </a:p>
          <a:p>
            <a:pPr>
              <a:spcAft>
                <a:spcPts val="600"/>
              </a:spcAft>
            </a:pPr>
            <a:r>
              <a:rPr lang="ru-RU" sz="2000" dirty="0">
                <a:latin typeface="Times New Roman" panose="02020603050405020304" pitchFamily="18" charset="0"/>
                <a:ea typeface="Times New Roman" panose="02020603050405020304" pitchFamily="18" charset="0"/>
              </a:rPr>
              <a:t>Сигналы в СПД могут отличаться типом переносчика, формой и способом модуляции. </a:t>
            </a:r>
          </a:p>
          <a:p>
            <a:pPr>
              <a:spcAft>
                <a:spcPts val="600"/>
              </a:spcAft>
            </a:pPr>
            <a:r>
              <a:rPr lang="ru-RU" sz="2000" b="1" dirty="0">
                <a:solidFill>
                  <a:srgbClr val="000000"/>
                </a:solidFill>
                <a:ea typeface="Times New Roman" panose="02020603050405020304" pitchFamily="18" charset="0"/>
              </a:rPr>
              <a:t>Модуляцией</a:t>
            </a:r>
            <a:r>
              <a:rPr lang="ru-RU" sz="2000" dirty="0">
                <a:solidFill>
                  <a:srgbClr val="000000"/>
                </a:solidFill>
                <a:ea typeface="Times New Roman" panose="02020603050405020304" pitchFamily="18" charset="0"/>
              </a:rPr>
              <a:t> называется изменение параметра(</a:t>
            </a:r>
            <a:r>
              <a:rPr lang="ru-RU" sz="2000" dirty="0" err="1">
                <a:solidFill>
                  <a:srgbClr val="000000"/>
                </a:solidFill>
                <a:ea typeface="Times New Roman" panose="02020603050405020304" pitchFamily="18" charset="0"/>
              </a:rPr>
              <a:t>ов</a:t>
            </a:r>
            <a:r>
              <a:rPr lang="ru-RU" sz="2000" dirty="0">
                <a:solidFill>
                  <a:srgbClr val="000000"/>
                </a:solidFill>
                <a:ea typeface="Times New Roman" panose="02020603050405020304" pitchFamily="18" charset="0"/>
              </a:rPr>
              <a:t>)  переносчика сигнала в соответствии с функцией, отображающей передаваемое сообщение. Целью модуляции является согласования параметров сигналов с характеристиками канала связи и обеспечение максимальной помехоустойчивости приема сигналов при наличии помех в канале.</a:t>
            </a:r>
            <a:endParaRPr lang="ru-RU" sz="2000" dirty="0">
              <a:ea typeface="Times New Roman" panose="02020603050405020304" pitchFamily="18" charset="0"/>
            </a:endParaRPr>
          </a:p>
          <a:p>
            <a:r>
              <a:rPr lang="ru-RU" sz="2000" dirty="0"/>
              <a:t>В качестве переносчика обычно используется гармоническое (синусоидальное) колебание</a:t>
            </a:r>
          </a:p>
          <a:p>
            <a:endParaRPr lang="en-US" sz="2000" dirty="0">
              <a:latin typeface="Times New Roman" panose="02020603050405020304" pitchFamily="18" charset="0"/>
            </a:endParaRPr>
          </a:p>
          <a:p>
            <a:pPr algn="ctr"/>
            <a:r>
              <a:rPr lang="en-US" sz="2800" b="1" i="1" dirty="0">
                <a:solidFill>
                  <a:srgbClr val="0033CC"/>
                </a:solidFill>
                <a:latin typeface="Times New Roman" panose="02020603050405020304" pitchFamily="18" charset="0"/>
              </a:rPr>
              <a:t>u</a:t>
            </a:r>
            <a:r>
              <a:rPr lang="en-US" sz="2800" b="1" dirty="0">
                <a:solidFill>
                  <a:srgbClr val="0033CC"/>
                </a:solidFill>
                <a:latin typeface="Times New Roman" panose="02020603050405020304" pitchFamily="18" charset="0"/>
              </a:rPr>
              <a:t>(</a:t>
            </a:r>
            <a:r>
              <a:rPr lang="en-US" sz="2800" b="1" i="1" dirty="0">
                <a:solidFill>
                  <a:srgbClr val="0033CC"/>
                </a:solidFill>
                <a:latin typeface="Times New Roman" panose="02020603050405020304" pitchFamily="18" charset="0"/>
              </a:rPr>
              <a:t>t</a:t>
            </a:r>
            <a:r>
              <a:rPr lang="en-US" sz="2800" b="1" dirty="0">
                <a:solidFill>
                  <a:srgbClr val="0033CC"/>
                </a:solidFill>
                <a:latin typeface="Times New Roman" panose="02020603050405020304" pitchFamily="18" charset="0"/>
              </a:rPr>
              <a:t>)= </a:t>
            </a:r>
            <a:r>
              <a:rPr lang="en-US" sz="2800" b="1" i="1" dirty="0">
                <a:solidFill>
                  <a:srgbClr val="0033CC"/>
                </a:solidFill>
                <a:latin typeface="Times New Roman" panose="02020603050405020304" pitchFamily="18" charset="0"/>
              </a:rPr>
              <a:t>U</a:t>
            </a:r>
            <a:r>
              <a:rPr lang="en-US" sz="2800" b="1" baseline="-25000" dirty="0">
                <a:solidFill>
                  <a:srgbClr val="0033CC"/>
                </a:solidFill>
                <a:latin typeface="Times New Roman" panose="02020603050405020304" pitchFamily="18" charset="0"/>
              </a:rPr>
              <a:t>0</a:t>
            </a:r>
            <a:r>
              <a:rPr lang="en-US" sz="2800" b="1" i="1" dirty="0">
                <a:solidFill>
                  <a:srgbClr val="0033CC"/>
                </a:solidFill>
                <a:latin typeface="Times New Roman" panose="02020603050405020304" pitchFamily="18" charset="0"/>
              </a:rPr>
              <a:t>sin</a:t>
            </a:r>
            <a:r>
              <a:rPr lang="en-US" sz="2800" b="1" dirty="0">
                <a:solidFill>
                  <a:srgbClr val="0033CC"/>
                </a:solidFill>
                <a:latin typeface="Times New Roman" panose="02020603050405020304" pitchFamily="18" charset="0"/>
              </a:rPr>
              <a:t>(2πf +</a:t>
            </a:r>
            <a:r>
              <a:rPr lang="el-GR" sz="2800" b="1" dirty="0">
                <a:solidFill>
                  <a:srgbClr val="0033CC"/>
                </a:solidFill>
                <a:latin typeface="Times New Roman" panose="02020603050405020304" pitchFamily="18" charset="0"/>
              </a:rPr>
              <a:t>φ</a:t>
            </a:r>
            <a:r>
              <a:rPr lang="en-US" sz="2800" b="1" baseline="-25000" dirty="0">
                <a:solidFill>
                  <a:srgbClr val="0033CC"/>
                </a:solidFill>
                <a:latin typeface="Times New Roman" panose="02020603050405020304" pitchFamily="18" charset="0"/>
              </a:rPr>
              <a:t>0</a:t>
            </a:r>
            <a:r>
              <a:rPr lang="en-US" sz="2800" b="1" dirty="0">
                <a:solidFill>
                  <a:srgbClr val="0033CC"/>
                </a:solidFill>
                <a:latin typeface="Times New Roman" panose="02020603050405020304" pitchFamily="18" charset="0"/>
              </a:rPr>
              <a:t>)</a:t>
            </a:r>
            <a:endParaRPr lang="ru-RU" sz="2800" b="1" dirty="0">
              <a:solidFill>
                <a:srgbClr val="0033CC"/>
              </a:solidFill>
              <a:latin typeface="Times New Roman" panose="02020603050405020304" pitchFamily="18" charset="0"/>
            </a:endParaRPr>
          </a:p>
          <a:p>
            <a:endParaRPr lang="ru-RU" sz="2000" dirty="0"/>
          </a:p>
          <a:p>
            <a:endParaRPr lang="ru-RU" sz="2000" dirty="0"/>
          </a:p>
        </p:txBody>
      </p:sp>
    </p:spTree>
    <p:extLst>
      <p:ext uri="{BB962C8B-B14F-4D97-AF65-F5344CB8AC3E}">
        <p14:creationId xmlns:p14="http://schemas.microsoft.com/office/powerpoint/2010/main" val="489896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0EEE864-5B9A-45F4-8F55-E59F46ED2FC2}"/>
              </a:ext>
            </a:extLst>
          </p:cNvPr>
          <p:cNvPicPr>
            <a:picLocks noChangeAspect="1"/>
          </p:cNvPicPr>
          <p:nvPr/>
        </p:nvPicPr>
        <p:blipFill>
          <a:blip r:embed="rId2"/>
          <a:stretch>
            <a:fillRect/>
          </a:stretch>
        </p:blipFill>
        <p:spPr>
          <a:xfrm>
            <a:off x="197918" y="1775986"/>
            <a:ext cx="5504517" cy="4519613"/>
          </a:xfrm>
          <a:prstGeom prst="rect">
            <a:avLst/>
          </a:prstGeom>
        </p:spPr>
      </p:pic>
      <p:sp>
        <p:nvSpPr>
          <p:cNvPr id="4" name="Text Box 8">
            <a:extLst>
              <a:ext uri="{FF2B5EF4-FFF2-40B4-BE49-F238E27FC236}">
                <a16:creationId xmlns:a16="http://schemas.microsoft.com/office/drawing/2014/main" id="{8CC5FE24-86EF-4DC0-AD0D-72AC5C0B9DC0}"/>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A8CC16E1-DC0C-44DF-9E7B-F9595B4C75E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445B5AC9-4872-438E-9404-3F57CB24EDBA}"/>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Немодулированные и модулированные сигналы</a:t>
            </a:r>
            <a:endParaRPr lang="ru-RU" spc="100" dirty="0">
              <a:solidFill>
                <a:srgbClr val="0033CC"/>
              </a:solidFill>
            </a:endParaRPr>
          </a:p>
        </p:txBody>
      </p:sp>
      <p:sp>
        <p:nvSpPr>
          <p:cNvPr id="7" name="Прямоугольник 6">
            <a:extLst>
              <a:ext uri="{FF2B5EF4-FFF2-40B4-BE49-F238E27FC236}">
                <a16:creationId xmlns:a16="http://schemas.microsoft.com/office/drawing/2014/main" id="{FB451681-2165-4729-843F-22E19DC367C4}"/>
              </a:ext>
            </a:extLst>
          </p:cNvPr>
          <p:cNvSpPr/>
          <p:nvPr/>
        </p:nvSpPr>
        <p:spPr>
          <a:xfrm>
            <a:off x="726189" y="1021769"/>
            <a:ext cx="2776722" cy="461665"/>
          </a:xfrm>
          <a:prstGeom prst="rect">
            <a:avLst/>
          </a:prstGeom>
        </p:spPr>
        <p:txBody>
          <a:bodyPr wrap="none">
            <a:spAutoFit/>
          </a:bodyPr>
          <a:lstStyle/>
          <a:p>
            <a:pPr algn="ctr"/>
            <a:r>
              <a:rPr lang="en-US" sz="2400" b="1" i="1" dirty="0">
                <a:solidFill>
                  <a:srgbClr val="0033CC"/>
                </a:solidFill>
                <a:latin typeface="Times New Roman" panose="02020603050405020304" pitchFamily="18" charset="0"/>
              </a:rPr>
              <a:t>u</a:t>
            </a:r>
            <a:r>
              <a:rPr lang="en-US" sz="2400" b="1" dirty="0">
                <a:solidFill>
                  <a:srgbClr val="0033CC"/>
                </a:solidFill>
                <a:latin typeface="Times New Roman" panose="02020603050405020304" pitchFamily="18" charset="0"/>
              </a:rPr>
              <a:t>(</a:t>
            </a:r>
            <a:r>
              <a:rPr lang="en-US" sz="2400" b="1" i="1" dirty="0">
                <a:solidFill>
                  <a:srgbClr val="0033CC"/>
                </a:solidFill>
                <a:latin typeface="Times New Roman" panose="02020603050405020304" pitchFamily="18" charset="0"/>
              </a:rPr>
              <a:t>t</a:t>
            </a:r>
            <a:r>
              <a:rPr lang="en-US" sz="2400" b="1" dirty="0">
                <a:solidFill>
                  <a:srgbClr val="0033CC"/>
                </a:solidFill>
                <a:latin typeface="Times New Roman" panose="02020603050405020304" pitchFamily="18" charset="0"/>
              </a:rPr>
              <a:t>)= </a:t>
            </a:r>
            <a:r>
              <a:rPr lang="en-US" sz="2400" b="1" i="1" dirty="0">
                <a:solidFill>
                  <a:srgbClr val="0033CC"/>
                </a:solidFill>
                <a:latin typeface="Times New Roman" panose="02020603050405020304" pitchFamily="18" charset="0"/>
              </a:rPr>
              <a:t>U</a:t>
            </a:r>
            <a:r>
              <a:rPr lang="en-US" sz="2400" b="1" baseline="-25000" dirty="0">
                <a:solidFill>
                  <a:srgbClr val="0033CC"/>
                </a:solidFill>
                <a:latin typeface="Times New Roman" panose="02020603050405020304" pitchFamily="18" charset="0"/>
              </a:rPr>
              <a:t>0</a:t>
            </a:r>
            <a:r>
              <a:rPr lang="en-US" sz="2400" b="1" i="1" dirty="0">
                <a:solidFill>
                  <a:srgbClr val="0033CC"/>
                </a:solidFill>
                <a:latin typeface="Times New Roman" panose="02020603050405020304" pitchFamily="18" charset="0"/>
              </a:rPr>
              <a:t>sin</a:t>
            </a:r>
            <a:r>
              <a:rPr lang="en-US" sz="2400" b="1" dirty="0">
                <a:solidFill>
                  <a:srgbClr val="0033CC"/>
                </a:solidFill>
                <a:latin typeface="Times New Roman" panose="02020603050405020304" pitchFamily="18" charset="0"/>
              </a:rPr>
              <a:t>(2πf +</a:t>
            </a:r>
            <a:r>
              <a:rPr lang="el-GR" sz="2400" b="1" dirty="0">
                <a:solidFill>
                  <a:srgbClr val="0033CC"/>
                </a:solidFill>
                <a:latin typeface="Times New Roman" panose="02020603050405020304" pitchFamily="18" charset="0"/>
              </a:rPr>
              <a:t>φ</a:t>
            </a:r>
            <a:r>
              <a:rPr lang="en-US" sz="2400" b="1" baseline="-25000" dirty="0">
                <a:solidFill>
                  <a:srgbClr val="0033CC"/>
                </a:solidFill>
                <a:latin typeface="Times New Roman" panose="02020603050405020304" pitchFamily="18" charset="0"/>
              </a:rPr>
              <a:t>0</a:t>
            </a:r>
            <a:r>
              <a:rPr lang="en-US" sz="2400" b="1" dirty="0">
                <a:solidFill>
                  <a:srgbClr val="0033CC"/>
                </a:solidFill>
                <a:latin typeface="Times New Roman" panose="02020603050405020304" pitchFamily="18" charset="0"/>
              </a:rPr>
              <a:t>)</a:t>
            </a:r>
            <a:endParaRPr lang="ru-RU" sz="2400" b="1" dirty="0">
              <a:solidFill>
                <a:srgbClr val="0033CC"/>
              </a:solidFill>
              <a:latin typeface="Times New Roman" panose="02020603050405020304" pitchFamily="18" charset="0"/>
            </a:endParaRPr>
          </a:p>
        </p:txBody>
      </p:sp>
      <p:sp>
        <p:nvSpPr>
          <p:cNvPr id="12" name="Прямоугольник 11">
            <a:extLst>
              <a:ext uri="{FF2B5EF4-FFF2-40B4-BE49-F238E27FC236}">
                <a16:creationId xmlns:a16="http://schemas.microsoft.com/office/drawing/2014/main" id="{9D8C603B-F944-40F8-94BF-CD871474B2E6}"/>
              </a:ext>
            </a:extLst>
          </p:cNvPr>
          <p:cNvSpPr/>
          <p:nvPr/>
        </p:nvSpPr>
        <p:spPr>
          <a:xfrm>
            <a:off x="5797685" y="1083785"/>
            <a:ext cx="6096000" cy="5632311"/>
          </a:xfrm>
          <a:prstGeom prst="rect">
            <a:avLst/>
          </a:prstGeom>
        </p:spPr>
        <p:txBody>
          <a:bodyPr>
            <a:spAutoFit/>
          </a:bodyPr>
          <a:lstStyle/>
          <a:p>
            <a:pPr indent="457200" algn="just">
              <a:spcAft>
                <a:spcPts val="0"/>
              </a:spcAft>
            </a:pPr>
            <a:r>
              <a:rPr lang="ru-RU" sz="2000" dirty="0">
                <a:ea typeface="Times New Roman" panose="02020603050405020304" pitchFamily="18" charset="0"/>
              </a:rPr>
              <a:t>Различают абсолютную (ФМ) и относительную (ОФМ) фазовую модуляцию. ОФМ носит также название дифференциальная фазовая модуляция (ДФМ)  При абсолютной двухпозиционной фазовой манипуляции</a:t>
            </a:r>
            <a:r>
              <a:rPr lang="ru-RU" sz="2000" dirty="0">
                <a:solidFill>
                  <a:srgbClr val="000000"/>
                </a:solidFill>
                <a:ea typeface="Times New Roman" panose="02020603050405020304" pitchFamily="18" charset="0"/>
              </a:rPr>
              <a:t> (</a:t>
            </a:r>
            <a:r>
              <a:rPr lang="ru-RU" sz="2000" dirty="0">
                <a:ea typeface="Times New Roman" panose="02020603050405020304" pitchFamily="18" charset="0"/>
              </a:rPr>
              <a:t>англ. обозначение  </a:t>
            </a:r>
            <a:r>
              <a:rPr lang="ru-RU" sz="2000" dirty="0">
                <a:solidFill>
                  <a:srgbClr val="000000"/>
                </a:solidFill>
                <a:ea typeface="Times New Roman" panose="02020603050405020304" pitchFamily="18" charset="0"/>
              </a:rPr>
              <a:t>BPSK - </a:t>
            </a:r>
            <a:r>
              <a:rPr lang="ru-RU" sz="2000" i="1" dirty="0" err="1">
                <a:solidFill>
                  <a:srgbClr val="000000"/>
                </a:solidFill>
                <a:ea typeface="Times New Roman" panose="02020603050405020304" pitchFamily="18" charset="0"/>
              </a:rPr>
              <a:t>Binary</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Phase</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Shift</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Keying</a:t>
            </a:r>
            <a:r>
              <a:rPr lang="ru-RU" sz="2000" dirty="0">
                <a:ea typeface="Times New Roman" panose="02020603050405020304" pitchFamily="18" charset="0"/>
              </a:rPr>
              <a:t> ) фаза модулированного колебания при значении входного сигнала равного уровню логического "0" совпадает со значением фазы опорного (</a:t>
            </a:r>
            <a:r>
              <a:rPr lang="ru-RU" sz="2000" i="1" dirty="0">
                <a:ea typeface="Times New Roman" panose="02020603050405020304" pitchFamily="18" charset="0"/>
              </a:rPr>
              <a:t>несущего</a:t>
            </a:r>
            <a:r>
              <a:rPr lang="ru-RU" sz="2000" dirty="0">
                <a:ea typeface="Times New Roman" panose="02020603050405020304" pitchFamily="18" charset="0"/>
              </a:rPr>
              <a:t>) напряжения (</a:t>
            </a:r>
            <a:r>
              <a:rPr lang="ru-RU" sz="2000" dirty="0" err="1">
                <a:ea typeface="Times New Roman" panose="02020603050405020304" pitchFamily="18" charset="0"/>
              </a:rPr>
              <a:t>Δφ</a:t>
            </a:r>
            <a:r>
              <a:rPr lang="ru-RU" sz="2000" dirty="0">
                <a:ea typeface="Times New Roman" panose="02020603050405020304" pitchFamily="18" charset="0"/>
              </a:rPr>
              <a:t>=0</a:t>
            </a:r>
            <a:r>
              <a:rPr lang="ru-RU" sz="2000" baseline="30000" dirty="0">
                <a:ea typeface="Times New Roman" panose="02020603050405020304" pitchFamily="18" charset="0"/>
              </a:rPr>
              <a:t>0</a:t>
            </a:r>
            <a:r>
              <a:rPr lang="ru-RU" sz="2000" dirty="0">
                <a:ea typeface="Times New Roman" panose="02020603050405020304" pitchFamily="18" charset="0"/>
              </a:rPr>
              <a:t>), а при поступлении "1" – меняется на противоположную (</a:t>
            </a:r>
            <a:r>
              <a:rPr lang="ru-RU" sz="2000" dirty="0" err="1">
                <a:ea typeface="Times New Roman" panose="02020603050405020304" pitchFamily="18" charset="0"/>
              </a:rPr>
              <a:t>Δφ</a:t>
            </a:r>
            <a:r>
              <a:rPr lang="ru-RU" sz="2000" dirty="0">
                <a:ea typeface="Times New Roman" panose="02020603050405020304" pitchFamily="18" charset="0"/>
              </a:rPr>
              <a:t>=180</a:t>
            </a:r>
            <a:r>
              <a:rPr lang="ru-RU" sz="2000" baseline="30000" dirty="0">
                <a:ea typeface="Times New Roman" panose="02020603050405020304" pitchFamily="18" charset="0"/>
              </a:rPr>
              <a:t>0</a:t>
            </a:r>
            <a:r>
              <a:rPr lang="ru-RU" sz="2000" dirty="0">
                <a:ea typeface="Times New Roman" panose="02020603050405020304" pitchFamily="18" charset="0"/>
              </a:rPr>
              <a:t>). То есть, фаза модулированного колебания меняется всякий раз при изменении значения входного сигнала. </a:t>
            </a:r>
            <a:endParaRPr lang="ru-RU" sz="2000" dirty="0">
              <a:effectLst/>
              <a:ea typeface="Times New Roman" panose="02020603050405020304" pitchFamily="18" charset="0"/>
            </a:endParaRPr>
          </a:p>
          <a:p>
            <a:pPr indent="457200" algn="just">
              <a:spcAft>
                <a:spcPts val="0"/>
              </a:spcAft>
            </a:pPr>
            <a:r>
              <a:rPr lang="ru-RU" sz="2000" dirty="0">
                <a:ea typeface="Times New Roman" panose="02020603050405020304" pitchFamily="18" charset="0"/>
              </a:rPr>
              <a:t>В случае дифференциальной фазовой манипуляции ДФМ (англ. </a:t>
            </a:r>
            <a:r>
              <a:rPr lang="ru-RU" sz="2000" dirty="0">
                <a:solidFill>
                  <a:srgbClr val="000000"/>
                </a:solidFill>
                <a:ea typeface="Times New Roman" panose="02020603050405020304" pitchFamily="18" charset="0"/>
              </a:rPr>
              <a:t>DPSK - </a:t>
            </a:r>
            <a:r>
              <a:rPr lang="ru-RU" sz="2000" i="1" dirty="0" err="1">
                <a:solidFill>
                  <a:srgbClr val="000000"/>
                </a:solidFill>
                <a:ea typeface="Times New Roman" panose="02020603050405020304" pitchFamily="18" charset="0"/>
              </a:rPr>
              <a:t>Differential</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Phase</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Shift</a:t>
            </a:r>
            <a:r>
              <a:rPr lang="ru-RU" sz="2000" i="1" dirty="0">
                <a:solidFill>
                  <a:srgbClr val="000000"/>
                </a:solidFill>
                <a:ea typeface="Times New Roman" panose="02020603050405020304" pitchFamily="18" charset="0"/>
              </a:rPr>
              <a:t> </a:t>
            </a:r>
            <a:r>
              <a:rPr lang="ru-RU" sz="2000" i="1" dirty="0" err="1">
                <a:solidFill>
                  <a:srgbClr val="000000"/>
                </a:solidFill>
                <a:ea typeface="Times New Roman" panose="02020603050405020304" pitchFamily="18" charset="0"/>
              </a:rPr>
              <a:t>Keying</a:t>
            </a:r>
            <a:r>
              <a:rPr lang="ru-RU" sz="2000" dirty="0">
                <a:solidFill>
                  <a:srgbClr val="000000"/>
                </a:solidFill>
                <a:ea typeface="Times New Roman" panose="02020603050405020304" pitchFamily="18" charset="0"/>
              </a:rPr>
              <a:t>), </a:t>
            </a:r>
            <a:r>
              <a:rPr lang="ru-RU" sz="2000" dirty="0">
                <a:ea typeface="Times New Roman" panose="02020603050405020304" pitchFamily="18" charset="0"/>
              </a:rPr>
              <a:t>фаза текущего колебания изменяется не по отношению к опорному колебанию, а по отношению к фазе предыдущей посылки. </a:t>
            </a:r>
            <a:endParaRPr lang="ru-RU" sz="2000" dirty="0">
              <a:effectLst/>
              <a:ea typeface="Times New Roman" panose="02020603050405020304" pitchFamily="18" charset="0"/>
            </a:endParaRPr>
          </a:p>
        </p:txBody>
      </p:sp>
    </p:spTree>
    <p:extLst>
      <p:ext uri="{BB962C8B-B14F-4D97-AF65-F5344CB8AC3E}">
        <p14:creationId xmlns:p14="http://schemas.microsoft.com/office/powerpoint/2010/main" val="1173296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FD550F4C-87C7-4C57-B28D-66C4201758E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DA509D70-04FE-48E4-83FA-117763C5442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19895791-5BE9-4934-AF67-B5A642919E98}"/>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Временные и энергетические параметры сигналов</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60831FC0-6083-4622-9BF3-359D08011D21}"/>
              </a:ext>
            </a:extLst>
          </p:cNvPr>
          <p:cNvSpPr/>
          <p:nvPr/>
        </p:nvSpPr>
        <p:spPr>
          <a:xfrm>
            <a:off x="552450" y="1042510"/>
            <a:ext cx="10744200" cy="1015663"/>
          </a:xfrm>
          <a:prstGeom prst="rect">
            <a:avLst/>
          </a:prstGeom>
        </p:spPr>
        <p:txBody>
          <a:bodyPr wrap="square">
            <a:spAutoFit/>
          </a:bodyPr>
          <a:lstStyle/>
          <a:p>
            <a:pPr algn="just">
              <a:spcAft>
                <a:spcPts val="0"/>
              </a:spcAft>
            </a:pPr>
            <a:r>
              <a:rPr lang="ru-RU" dirty="0">
                <a:ea typeface="Times New Roman" panose="02020603050405020304" pitchFamily="18" charset="0"/>
              </a:rPr>
              <a:t>Количество единичных элементов В, передаваемых в единицу времени, называется скоростью передачи сигналов или скоростью манипуляции. Эта величина получила размерность Бод. </a:t>
            </a:r>
          </a:p>
          <a:p>
            <a:pPr algn="ctr">
              <a:spcAft>
                <a:spcPts val="0"/>
              </a:spcAft>
            </a:pPr>
            <a:r>
              <a:rPr lang="ru-RU" i="1" dirty="0">
                <a:latin typeface="Times New Roman" panose="02020603050405020304" pitchFamily="18" charset="0"/>
                <a:ea typeface="Times New Roman" panose="02020603050405020304" pitchFamily="18" charset="0"/>
              </a:rPr>
              <a:t> </a:t>
            </a:r>
            <a:r>
              <a:rPr lang="ru-RU" sz="2400" i="1" dirty="0">
                <a:effectLst/>
                <a:latin typeface="Times New Roman" panose="02020603050405020304" pitchFamily="18" charset="0"/>
                <a:ea typeface="Times New Roman" panose="02020603050405020304" pitchFamily="18" charset="0"/>
              </a:rPr>
              <a:t>В </a:t>
            </a:r>
            <a:r>
              <a:rPr lang="ru-RU" sz="2400" dirty="0">
                <a:effectLst/>
                <a:latin typeface="Times New Roman" panose="02020603050405020304" pitchFamily="18" charset="0"/>
                <a:ea typeface="Times New Roman" panose="02020603050405020304" pitchFamily="18" charset="0"/>
              </a:rPr>
              <a:t>= 1/</a:t>
            </a:r>
            <a:r>
              <a:rPr lang="ru-RU" sz="24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400" baseline="-25000" dirty="0">
                <a:effectLst/>
                <a:latin typeface="Times New Roman" panose="02020603050405020304" pitchFamily="18" charset="0"/>
                <a:ea typeface="Times New Roman" panose="02020603050405020304" pitchFamily="18" charset="0"/>
              </a:rPr>
              <a:t>0 </a:t>
            </a:r>
            <a:r>
              <a:rPr lang="ru-RU" sz="2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     </a:t>
            </a:r>
            <a:r>
              <a:rPr lang="ru-RU" sz="2400" dirty="0">
                <a:effectLst/>
                <a:latin typeface="Times New Roman" panose="02020603050405020304" pitchFamily="18" charset="0"/>
                <a:ea typeface="Times New Roman" panose="02020603050405020304" pitchFamily="18" charset="0"/>
              </a:rPr>
              <a:t>  </a:t>
            </a:r>
            <a:r>
              <a:rPr lang="en-US" sz="2400" i="1" dirty="0">
                <a:effectLst/>
                <a:latin typeface="Times New Roman" panose="02020603050405020304" pitchFamily="18" charset="0"/>
                <a:ea typeface="Times New Roman" panose="02020603050405020304" pitchFamily="18" charset="0"/>
              </a:rPr>
              <a:t>V </a:t>
            </a:r>
            <a:r>
              <a:rPr lang="en-US" sz="2400" dirty="0">
                <a:effectLst/>
                <a:latin typeface="Times New Roman" panose="02020603050405020304" pitchFamily="18" charset="0"/>
                <a:ea typeface="Times New Roman" panose="02020603050405020304" pitchFamily="18" charset="0"/>
              </a:rPr>
              <a:t>= </a:t>
            </a:r>
            <a:r>
              <a:rPr lang="en-US" sz="2400" i="1" dirty="0">
                <a:effectLst/>
                <a:latin typeface="Times New Roman" panose="02020603050405020304" pitchFamily="18" charset="0"/>
                <a:ea typeface="Times New Roman" panose="02020603050405020304" pitchFamily="18" charset="0"/>
              </a:rPr>
              <a:t>log m</a:t>
            </a:r>
            <a:r>
              <a:rPr lang="en-US" sz="2400" baseline="-25000" dirty="0">
                <a:effectLst/>
                <a:latin typeface="Times New Roman" panose="02020603050405020304" pitchFamily="18" charset="0"/>
                <a:ea typeface="Times New Roman" panose="02020603050405020304" pitchFamily="18" charset="0"/>
              </a:rPr>
              <a:t>c</a:t>
            </a:r>
            <a:r>
              <a:rPr lang="en-US" sz="2400" dirty="0">
                <a:effectLst/>
                <a:latin typeface="Times New Roman" panose="02020603050405020304" pitchFamily="18" charset="0"/>
                <a:ea typeface="Times New Roman" panose="02020603050405020304" pitchFamily="18" charset="0"/>
              </a:rPr>
              <a:t>/</a:t>
            </a:r>
            <a:r>
              <a:rPr lang="ru-RU" sz="24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400" baseline="-25000" dirty="0">
                <a:latin typeface="Times New Roman" panose="02020603050405020304" pitchFamily="18" charset="0"/>
                <a:ea typeface="Times New Roman" panose="02020603050405020304" pitchFamily="18" charset="0"/>
              </a:rPr>
              <a:t>0</a:t>
            </a:r>
            <a:r>
              <a:rPr lang="en-US" sz="2400" baseline="-25000" dirty="0">
                <a:latin typeface="Times New Roman" panose="02020603050405020304" pitchFamily="18" charset="0"/>
                <a:ea typeface="Times New Roman" panose="02020603050405020304" pitchFamily="18" charset="0"/>
              </a:rPr>
              <a:t> .</a:t>
            </a:r>
            <a:endParaRPr lang="ru-RU" sz="2400" dirty="0"/>
          </a:p>
        </p:txBody>
      </p:sp>
      <p:grpSp>
        <p:nvGrpSpPr>
          <p:cNvPr id="16" name="Группа 15">
            <a:extLst>
              <a:ext uri="{FF2B5EF4-FFF2-40B4-BE49-F238E27FC236}">
                <a16:creationId xmlns:a16="http://schemas.microsoft.com/office/drawing/2014/main" id="{FD874908-D9D7-4BEE-B1B9-5841F409ABDA}"/>
              </a:ext>
            </a:extLst>
          </p:cNvPr>
          <p:cNvGrpSpPr/>
          <p:nvPr/>
        </p:nvGrpSpPr>
        <p:grpSpPr>
          <a:xfrm>
            <a:off x="334108" y="2059590"/>
            <a:ext cx="11623430" cy="2923580"/>
            <a:chOff x="334108" y="2428875"/>
            <a:chExt cx="11623430" cy="2923580"/>
          </a:xfrm>
        </p:grpSpPr>
        <p:pic>
          <p:nvPicPr>
            <p:cNvPr id="7" name="Рисунок 6">
              <a:extLst>
                <a:ext uri="{FF2B5EF4-FFF2-40B4-BE49-F238E27FC236}">
                  <a16:creationId xmlns:a16="http://schemas.microsoft.com/office/drawing/2014/main" id="{B0856C1A-4256-453F-97EC-8CC31D8B337D}"/>
                </a:ext>
              </a:extLst>
            </p:cNvPr>
            <p:cNvPicPr>
              <a:picLocks noChangeAspect="1"/>
            </p:cNvPicPr>
            <p:nvPr/>
          </p:nvPicPr>
          <p:blipFill>
            <a:blip r:embed="rId2"/>
            <a:stretch>
              <a:fillRect/>
            </a:stretch>
          </p:blipFill>
          <p:spPr>
            <a:xfrm>
              <a:off x="2139826" y="2428875"/>
              <a:ext cx="3305175" cy="1000125"/>
            </a:xfrm>
            <a:prstGeom prst="rect">
              <a:avLst/>
            </a:prstGeom>
          </p:spPr>
        </p:pic>
        <p:sp>
          <p:nvSpPr>
            <p:cNvPr id="8" name="TextBox 7">
              <a:extLst>
                <a:ext uri="{FF2B5EF4-FFF2-40B4-BE49-F238E27FC236}">
                  <a16:creationId xmlns:a16="http://schemas.microsoft.com/office/drawing/2014/main" id="{6D4349BE-C201-4C49-9A37-80017922CFD0}"/>
                </a:ext>
              </a:extLst>
            </p:cNvPr>
            <p:cNvSpPr txBox="1"/>
            <p:nvPr/>
          </p:nvSpPr>
          <p:spPr>
            <a:xfrm>
              <a:off x="552340" y="2779980"/>
              <a:ext cx="1452305" cy="369332"/>
            </a:xfrm>
            <a:prstGeom prst="rect">
              <a:avLst/>
            </a:prstGeom>
            <a:noFill/>
          </p:spPr>
          <p:txBody>
            <a:bodyPr wrap="square" rtlCol="0">
              <a:spAutoFit/>
            </a:bodyPr>
            <a:lstStyle/>
            <a:p>
              <a:r>
                <a:rPr lang="ru-RU" dirty="0"/>
                <a:t>Сигнал вида</a:t>
              </a:r>
            </a:p>
          </p:txBody>
        </p:sp>
        <p:sp>
          <p:nvSpPr>
            <p:cNvPr id="9" name="TextBox 8">
              <a:extLst>
                <a:ext uri="{FF2B5EF4-FFF2-40B4-BE49-F238E27FC236}">
                  <a16:creationId xmlns:a16="http://schemas.microsoft.com/office/drawing/2014/main" id="{A21CDA9E-C181-4B02-9E5C-33AD7D936AB7}"/>
                </a:ext>
              </a:extLst>
            </p:cNvPr>
            <p:cNvSpPr txBox="1"/>
            <p:nvPr/>
          </p:nvSpPr>
          <p:spPr>
            <a:xfrm>
              <a:off x="5445001" y="2779980"/>
              <a:ext cx="4789245" cy="369332"/>
            </a:xfrm>
            <a:prstGeom prst="rect">
              <a:avLst/>
            </a:prstGeom>
            <a:noFill/>
          </p:spPr>
          <p:txBody>
            <a:bodyPr wrap="square" rtlCol="0">
              <a:spAutoFit/>
            </a:bodyPr>
            <a:lstStyle/>
            <a:p>
              <a:r>
                <a:rPr lang="ru-RU" dirty="0"/>
                <a:t>Можно представить в виде </a:t>
              </a:r>
            </a:p>
          </p:txBody>
        </p:sp>
        <p:sp>
          <p:nvSpPr>
            <p:cNvPr id="11" name="Прямоугольник 10">
              <a:extLst>
                <a:ext uri="{FF2B5EF4-FFF2-40B4-BE49-F238E27FC236}">
                  <a16:creationId xmlns:a16="http://schemas.microsoft.com/office/drawing/2014/main" id="{307A7C17-08AF-450B-BEFE-3F9148F0FF48}"/>
                </a:ext>
              </a:extLst>
            </p:cNvPr>
            <p:cNvSpPr/>
            <p:nvPr/>
          </p:nvSpPr>
          <p:spPr>
            <a:xfrm>
              <a:off x="8264849" y="2779980"/>
              <a:ext cx="2371162" cy="369332"/>
            </a:xfrm>
            <a:prstGeom prst="rect">
              <a:avLst/>
            </a:prstGeom>
          </p:spPr>
          <p:txBody>
            <a:bodyPr wrap="none">
              <a:spAutoFit/>
            </a:bodyPr>
            <a:lstStyle/>
            <a:p>
              <a:r>
                <a:rPr lang="ru-RU" i="1" dirty="0">
                  <a:latin typeface="Times New Roman" panose="02020603050405020304" pitchFamily="18" charset="0"/>
                  <a:ea typeface="Times New Roman" panose="02020603050405020304" pitchFamily="18" charset="0"/>
                </a:rPr>
                <a:t>F</a:t>
              </a:r>
              <a:r>
                <a:rPr lang="ru-RU" dirty="0">
                  <a:latin typeface="Times New Roman" panose="02020603050405020304" pitchFamily="18" charset="0"/>
                  <a:ea typeface="Times New Roman" panose="02020603050405020304" pitchFamily="18" charset="0"/>
                </a:rPr>
                <a:t> = 1/</a:t>
              </a:r>
              <a:r>
                <a:rPr lang="ru-RU" i="1" dirty="0">
                  <a:latin typeface="Times New Roman" panose="02020603050405020304" pitchFamily="18" charset="0"/>
                  <a:ea typeface="Times New Roman" panose="02020603050405020304" pitchFamily="18" charset="0"/>
                </a:rPr>
                <a:t>T</a:t>
              </a:r>
              <a:r>
                <a:rPr lang="ru-RU" dirty="0">
                  <a:latin typeface="Times New Roman" panose="02020603050405020304" pitchFamily="18" charset="0"/>
                  <a:ea typeface="Times New Roman" panose="02020603050405020304" pitchFamily="18" charset="0"/>
                </a:rPr>
                <a:t> = 1/</a:t>
              </a:r>
              <a:r>
                <a:rPr lang="ru-RU"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0  </a:t>
              </a:r>
              <a:r>
                <a:rPr lang="ru-RU" dirty="0">
                  <a:latin typeface="Times New Roman" panose="02020603050405020304" pitchFamily="18" charset="0"/>
                  <a:ea typeface="Times New Roman" panose="02020603050405020304" pitchFamily="18" charset="0"/>
                </a:rPr>
                <a:t>= </a:t>
              </a:r>
              <a:r>
                <a:rPr lang="ru-RU" i="1"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i="1"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lang="ru-RU"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a:t>
              </a:r>
              <a:endParaRPr lang="ru-RU" dirty="0"/>
            </a:p>
          </p:txBody>
        </p:sp>
        <p:sp>
          <p:nvSpPr>
            <p:cNvPr id="13" name="Прямоугольник 12">
              <a:extLst>
                <a:ext uri="{FF2B5EF4-FFF2-40B4-BE49-F238E27FC236}">
                  <a16:creationId xmlns:a16="http://schemas.microsoft.com/office/drawing/2014/main" id="{EC1209FE-2ACF-469F-B1B8-D686B9401F15}"/>
                </a:ext>
              </a:extLst>
            </p:cNvPr>
            <p:cNvSpPr/>
            <p:nvPr/>
          </p:nvSpPr>
          <p:spPr>
            <a:xfrm>
              <a:off x="334108" y="3429000"/>
              <a:ext cx="11623430" cy="923330"/>
            </a:xfrm>
            <a:prstGeom prst="rect">
              <a:avLst/>
            </a:prstGeom>
          </p:spPr>
          <p:txBody>
            <a:bodyPr wrap="square">
              <a:spAutoFit/>
            </a:bodyPr>
            <a:lstStyle/>
            <a:p>
              <a:pPr algn="just">
                <a:spcAft>
                  <a:spcPts val="0"/>
                </a:spcAft>
              </a:pPr>
              <a:r>
                <a:rPr lang="ru-RU" dirty="0">
                  <a:ea typeface="Times New Roman" panose="02020603050405020304" pitchFamily="18" charset="0"/>
                </a:rPr>
                <a:t>В  системах передачи данных периодическую последовательность импульсов (е. э.) записывают в виде  </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 (Т-</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 </a:t>
              </a:r>
              <a:r>
                <a:rPr lang="ru-RU" dirty="0">
                  <a:ea typeface="Times New Roman" panose="02020603050405020304" pitchFamily="18" charset="0"/>
                </a:rPr>
                <a:t>) или 1: (</a:t>
              </a:r>
              <a:r>
                <a:rPr lang="ru-RU" dirty="0">
                  <a:ea typeface="Times New Roman" panose="02020603050405020304" pitchFamily="18" charset="0"/>
                  <a:sym typeface="Symbol" panose="05050102010706020507" pitchFamily="18" charset="2"/>
                </a:rPr>
                <a:t></a:t>
              </a:r>
              <a:r>
                <a:rPr lang="ru-RU" dirty="0">
                  <a:ea typeface="Times New Roman" panose="02020603050405020304" pitchFamily="18" charset="0"/>
                </a:rPr>
                <a:t> - 1). На рис. и показаны последовательности вида 1:1 (а)  и 1:3 (б). </a:t>
              </a:r>
            </a:p>
            <a:p>
              <a:pPr algn="just">
                <a:spcAft>
                  <a:spcPts val="0"/>
                </a:spcAft>
              </a:pPr>
              <a:endParaRPr lang="ru-RU" dirty="0">
                <a:ea typeface="Times New Roman" panose="02020603050405020304" pitchFamily="18" charset="0"/>
              </a:endParaRPr>
            </a:p>
          </p:txBody>
        </p:sp>
        <p:pic>
          <p:nvPicPr>
            <p:cNvPr id="15" name="Рисунок 14">
              <a:extLst>
                <a:ext uri="{FF2B5EF4-FFF2-40B4-BE49-F238E27FC236}">
                  <a16:creationId xmlns:a16="http://schemas.microsoft.com/office/drawing/2014/main" id="{B0D248C4-D6BC-47AA-B58E-608EB52F9352}"/>
                </a:ext>
              </a:extLst>
            </p:cNvPr>
            <p:cNvPicPr>
              <a:picLocks noChangeAspect="1"/>
            </p:cNvPicPr>
            <p:nvPr/>
          </p:nvPicPr>
          <p:blipFill>
            <a:blip r:embed="rId3"/>
            <a:stretch>
              <a:fillRect/>
            </a:stretch>
          </p:blipFill>
          <p:spPr>
            <a:xfrm>
              <a:off x="3878873" y="3999905"/>
              <a:ext cx="4533900" cy="1352550"/>
            </a:xfrm>
            <a:prstGeom prst="rect">
              <a:avLst/>
            </a:prstGeom>
          </p:spPr>
        </p:pic>
      </p:grpSp>
      <p:sp>
        <p:nvSpPr>
          <p:cNvPr id="18" name="Прямоугольник 17">
            <a:extLst>
              <a:ext uri="{FF2B5EF4-FFF2-40B4-BE49-F238E27FC236}">
                <a16:creationId xmlns:a16="http://schemas.microsoft.com/office/drawing/2014/main" id="{33D521F6-89D8-46F8-A24B-1A2D8BF2983C}"/>
              </a:ext>
            </a:extLst>
          </p:cNvPr>
          <p:cNvSpPr/>
          <p:nvPr/>
        </p:nvSpPr>
        <p:spPr>
          <a:xfrm>
            <a:off x="334108" y="4947285"/>
            <a:ext cx="11447584" cy="646331"/>
          </a:xfrm>
          <a:prstGeom prst="rect">
            <a:avLst/>
          </a:prstGeom>
        </p:spPr>
        <p:txBody>
          <a:bodyPr wrap="square">
            <a:spAutoFit/>
          </a:bodyPr>
          <a:lstStyle/>
          <a:p>
            <a:pPr algn="just">
              <a:spcAft>
                <a:spcPts val="0"/>
              </a:spcAft>
            </a:pPr>
            <a:r>
              <a:rPr lang="ru-RU" dirty="0">
                <a:ea typeface="Times New Roman" panose="02020603050405020304" pitchFamily="18" charset="0"/>
              </a:rPr>
              <a:t>К энергетическим параметрам сигналов относится мощность Р</a:t>
            </a:r>
            <a:r>
              <a:rPr lang="ru-RU" baseline="-25000" dirty="0">
                <a:ea typeface="Times New Roman" panose="02020603050405020304" pitchFamily="18" charset="0"/>
              </a:rPr>
              <a:t>С</a:t>
            </a:r>
            <a:r>
              <a:rPr lang="ru-RU" dirty="0">
                <a:ea typeface="Times New Roman" panose="02020603050405020304" pitchFamily="18" charset="0"/>
              </a:rPr>
              <a:t> и энергия Е</a:t>
            </a:r>
            <a:r>
              <a:rPr lang="ru-RU" baseline="-25000" dirty="0">
                <a:ea typeface="Times New Roman" panose="02020603050405020304" pitchFamily="18" charset="0"/>
              </a:rPr>
              <a:t>С</a:t>
            </a:r>
            <a:r>
              <a:rPr lang="ru-RU" dirty="0">
                <a:ea typeface="Times New Roman" panose="02020603050405020304" pitchFamily="18" charset="0"/>
              </a:rPr>
              <a:t> сигнала, определяемые соответственно по формулам:</a:t>
            </a:r>
            <a:endParaRPr lang="ru-RU" sz="1600" dirty="0">
              <a:effectLst/>
              <a:ea typeface="Times New Roman" panose="02020603050405020304" pitchFamily="18" charset="0"/>
            </a:endParaRPr>
          </a:p>
        </p:txBody>
      </p:sp>
      <p:sp>
        <p:nvSpPr>
          <p:cNvPr id="20" name="Прямоугольник 19">
            <a:extLst>
              <a:ext uri="{FF2B5EF4-FFF2-40B4-BE49-F238E27FC236}">
                <a16:creationId xmlns:a16="http://schemas.microsoft.com/office/drawing/2014/main" id="{442D3172-08AD-4C0F-803F-9C40D5A410CF}"/>
              </a:ext>
            </a:extLst>
          </p:cNvPr>
          <p:cNvSpPr/>
          <p:nvPr/>
        </p:nvSpPr>
        <p:spPr>
          <a:xfrm>
            <a:off x="517074" y="5630824"/>
            <a:ext cx="4586512" cy="369332"/>
          </a:xfrm>
          <a:prstGeom prst="rect">
            <a:avLst/>
          </a:prstGeom>
        </p:spPr>
        <p:txBody>
          <a:bodyPr wrap="none">
            <a:spAutoFit/>
          </a:bodyPr>
          <a:lstStyle/>
          <a:p>
            <a:pPr algn="ctr">
              <a:spcAft>
                <a:spcPts val="0"/>
              </a:spcAft>
            </a:pPr>
            <a:r>
              <a:rPr lang="ru-RU" kern="0" dirty="0">
                <a:latin typeface="Times New Roman" panose="02020603050405020304" pitchFamily="18" charset="0"/>
              </a:rPr>
              <a:t>P</a:t>
            </a:r>
            <a:r>
              <a:rPr lang="ru-RU" kern="0" baseline="-25000" dirty="0">
                <a:latin typeface="Times New Roman" panose="02020603050405020304" pitchFamily="18" charset="0"/>
              </a:rPr>
              <a:t>С</a:t>
            </a:r>
            <a:r>
              <a:rPr lang="ru-RU" kern="0" dirty="0">
                <a:latin typeface="Times New Roman" panose="02020603050405020304" pitchFamily="18" charset="0"/>
              </a:rPr>
              <a:t> = U </a:t>
            </a:r>
            <a:r>
              <a:rPr lang="ru-RU" kern="0" baseline="30000" dirty="0">
                <a:latin typeface="Times New Roman" panose="02020603050405020304" pitchFamily="18" charset="0"/>
              </a:rPr>
              <a:t>2</a:t>
            </a:r>
            <a:r>
              <a:rPr lang="ru-RU" kern="0" baseline="-25000" dirty="0">
                <a:latin typeface="Times New Roman" panose="02020603050405020304" pitchFamily="18" charset="0"/>
              </a:rPr>
              <a:t>эф</a:t>
            </a:r>
            <a:r>
              <a:rPr lang="ru-RU" kern="0" baseline="30000" dirty="0">
                <a:latin typeface="Times New Roman" panose="02020603050405020304" pitchFamily="18" charset="0"/>
              </a:rPr>
              <a:t>  </a:t>
            </a:r>
            <a:r>
              <a:rPr lang="ru-RU" kern="0" dirty="0">
                <a:latin typeface="Times New Roman" panose="02020603050405020304" pitchFamily="18" charset="0"/>
              </a:rPr>
              <a:t>/ R ;   при   R = 1 Ом      Р</a:t>
            </a:r>
            <a:r>
              <a:rPr lang="ru-RU" kern="0" baseline="-25000" dirty="0">
                <a:latin typeface="Times New Roman" panose="02020603050405020304" pitchFamily="18" charset="0"/>
              </a:rPr>
              <a:t>С </a:t>
            </a:r>
            <a:r>
              <a:rPr lang="ru-RU" kern="0" dirty="0">
                <a:latin typeface="Times New Roman" panose="02020603050405020304" pitchFamily="18" charset="0"/>
              </a:rPr>
              <a:t>= U </a:t>
            </a:r>
            <a:r>
              <a:rPr lang="ru-RU" kern="0" baseline="30000" dirty="0">
                <a:latin typeface="Times New Roman" panose="02020603050405020304" pitchFamily="18" charset="0"/>
              </a:rPr>
              <a:t>2</a:t>
            </a:r>
            <a:r>
              <a:rPr lang="ru-RU" kern="0" baseline="-25000" dirty="0">
                <a:latin typeface="Times New Roman" panose="02020603050405020304" pitchFamily="18" charset="0"/>
              </a:rPr>
              <a:t>ЭФ</a:t>
            </a:r>
            <a:r>
              <a:rPr lang="ru-RU" kern="0" dirty="0">
                <a:latin typeface="Times New Roman" panose="02020603050405020304" pitchFamily="18" charset="0"/>
              </a:rPr>
              <a:t>;</a:t>
            </a:r>
            <a:endParaRPr lang="ru-RU" sz="3200" b="1" kern="0" dirty="0">
              <a:effectLst/>
              <a:latin typeface="Times New Roman" panose="02020603050405020304" pitchFamily="18" charset="0"/>
            </a:endParaRPr>
          </a:p>
        </p:txBody>
      </p:sp>
      <p:sp>
        <p:nvSpPr>
          <p:cNvPr id="22" name="Прямоугольник 21">
            <a:extLst>
              <a:ext uri="{FF2B5EF4-FFF2-40B4-BE49-F238E27FC236}">
                <a16:creationId xmlns:a16="http://schemas.microsoft.com/office/drawing/2014/main" id="{5AF619FA-7503-4F37-A0DF-86F6FF836FBA}"/>
              </a:ext>
            </a:extLst>
          </p:cNvPr>
          <p:cNvSpPr/>
          <p:nvPr/>
        </p:nvSpPr>
        <p:spPr>
          <a:xfrm>
            <a:off x="5278656" y="5636974"/>
            <a:ext cx="6017994" cy="369332"/>
          </a:xfrm>
          <a:prstGeom prst="rect">
            <a:avLst/>
          </a:prstGeom>
        </p:spPr>
        <p:txBody>
          <a:bodyPr wrap="none">
            <a:spAutoFit/>
          </a:bodyPr>
          <a:lstStyle/>
          <a:p>
            <a:pPr algn="ctr">
              <a:spcAft>
                <a:spcPts val="0"/>
              </a:spcAft>
            </a:pPr>
            <a:r>
              <a:rPr lang="ru-RU" kern="0" dirty="0">
                <a:latin typeface="Times New Roman" panose="02020603050405020304" pitchFamily="18" charset="0"/>
              </a:rPr>
              <a:t>E</a:t>
            </a:r>
            <a:r>
              <a:rPr lang="ru-RU" kern="0" baseline="-25000" dirty="0">
                <a:latin typeface="Times New Roman" panose="02020603050405020304" pitchFamily="18" charset="0"/>
              </a:rPr>
              <a:t>С</a:t>
            </a:r>
            <a:r>
              <a:rPr lang="ru-RU" kern="0" dirty="0">
                <a:latin typeface="Times New Roman" panose="02020603050405020304" pitchFamily="18" charset="0"/>
              </a:rPr>
              <a:t> = </a:t>
            </a:r>
            <a:r>
              <a:rPr lang="ru-RU" kern="0" dirty="0">
                <a:latin typeface="Times New Roman" panose="02020603050405020304" pitchFamily="18" charset="0"/>
                <a:sym typeface="Symbol" panose="05050102010706020507" pitchFamily="18" charset="2"/>
              </a:rPr>
              <a:t></a:t>
            </a:r>
            <a:r>
              <a:rPr lang="ru-RU" kern="0" dirty="0">
                <a:latin typeface="Times New Roman" panose="02020603050405020304" pitchFamily="18" charset="0"/>
              </a:rPr>
              <a:t> U </a:t>
            </a:r>
            <a:r>
              <a:rPr lang="ru-RU" kern="0" baseline="30000" dirty="0">
                <a:latin typeface="Times New Roman" panose="02020603050405020304" pitchFamily="18" charset="0"/>
              </a:rPr>
              <a:t>2</a:t>
            </a:r>
            <a:r>
              <a:rPr lang="ru-RU" kern="0" baseline="-25000" dirty="0">
                <a:latin typeface="Times New Roman" panose="02020603050405020304" pitchFamily="18" charset="0"/>
              </a:rPr>
              <a:t>эф</a:t>
            </a:r>
            <a:r>
              <a:rPr lang="ru-RU" kern="0" dirty="0">
                <a:latin typeface="Times New Roman" panose="02020603050405020304" pitchFamily="18" charset="0"/>
              </a:rPr>
              <a:t> </a:t>
            </a:r>
            <a:r>
              <a:rPr lang="ru-RU" kern="0" dirty="0" err="1">
                <a:latin typeface="Times New Roman" panose="02020603050405020304" pitchFamily="18" charset="0"/>
              </a:rPr>
              <a:t>dt</a:t>
            </a:r>
            <a:r>
              <a:rPr lang="ru-RU" kern="0" dirty="0">
                <a:latin typeface="Times New Roman" panose="02020603050405020304" pitchFamily="18" charset="0"/>
              </a:rPr>
              <a:t> = U </a:t>
            </a:r>
            <a:r>
              <a:rPr lang="ru-RU" kern="0" baseline="30000" dirty="0">
                <a:latin typeface="Times New Roman" panose="02020603050405020304" pitchFamily="18" charset="0"/>
              </a:rPr>
              <a:t>2</a:t>
            </a:r>
            <a:r>
              <a:rPr lang="ru-RU" kern="0" baseline="-25000" dirty="0">
                <a:latin typeface="Times New Roman" panose="02020603050405020304" pitchFamily="18" charset="0"/>
              </a:rPr>
              <a:t>эф</a:t>
            </a:r>
            <a:r>
              <a:rPr lang="ru-RU" kern="0" dirty="0">
                <a:latin typeface="Times New Roman" panose="02020603050405020304" pitchFamily="18" charset="0"/>
              </a:rPr>
              <a:t> </a:t>
            </a:r>
            <a:r>
              <a:rPr lang="ru-RU" kern="0" dirty="0">
                <a:latin typeface="Times New Roman" panose="02020603050405020304" pitchFamily="18" charset="0"/>
                <a:sym typeface="Symbol" panose="05050102010706020507" pitchFamily="18" charset="2"/>
              </a:rPr>
              <a:t></a:t>
            </a:r>
            <a:r>
              <a:rPr lang="ru-RU" kern="0" baseline="-25000" dirty="0">
                <a:latin typeface="Times New Roman" panose="02020603050405020304" pitchFamily="18" charset="0"/>
              </a:rPr>
              <a:t>0       </a:t>
            </a:r>
            <a:r>
              <a:rPr lang="ru-RU" kern="0" dirty="0">
                <a:latin typeface="Times New Roman" panose="02020603050405020304" pitchFamily="18" charset="0"/>
              </a:rPr>
              <a:t>(</a:t>
            </a:r>
            <a:r>
              <a:rPr lang="ru-RU" kern="0" dirty="0"/>
              <a:t>на единичном сопротивлении</a:t>
            </a:r>
            <a:r>
              <a:rPr lang="ru-RU" kern="0" dirty="0">
                <a:latin typeface="Times New Roman" panose="02020603050405020304" pitchFamily="18" charset="0"/>
              </a:rPr>
              <a:t>).</a:t>
            </a:r>
            <a:endParaRPr lang="ru-RU" sz="3200" b="1" kern="0" dirty="0">
              <a:effectLst/>
              <a:latin typeface="Times New Roman" panose="02020603050405020304" pitchFamily="18" charset="0"/>
            </a:endParaRPr>
          </a:p>
        </p:txBody>
      </p:sp>
    </p:spTree>
    <p:extLst>
      <p:ext uri="{BB962C8B-B14F-4D97-AF65-F5344CB8AC3E}">
        <p14:creationId xmlns:p14="http://schemas.microsoft.com/office/powerpoint/2010/main" val="4136070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BC61A4FD-F8FD-481F-81A4-75F5FA6FF215}"/>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071E7FDF-6D4A-438C-AF75-C5778CFF94F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AA22E7BD-55BC-4147-AFF2-2BCBBD76E402}"/>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Спектры импульсов постоянного тока</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3C4D032D-3B22-4E96-9DAF-FD047C0C858A}"/>
              </a:ext>
            </a:extLst>
          </p:cNvPr>
          <p:cNvSpPr/>
          <p:nvPr/>
        </p:nvSpPr>
        <p:spPr>
          <a:xfrm>
            <a:off x="298938" y="1159985"/>
            <a:ext cx="11289323" cy="923330"/>
          </a:xfrm>
          <a:prstGeom prst="rect">
            <a:avLst/>
          </a:prstGeom>
        </p:spPr>
        <p:txBody>
          <a:bodyPr wrap="square">
            <a:spAutoFit/>
          </a:bodyPr>
          <a:lstStyle/>
          <a:p>
            <a:pPr algn="just">
              <a:spcAft>
                <a:spcPts val="0"/>
              </a:spcAft>
            </a:pPr>
            <a:r>
              <a:rPr lang="ru-RU" dirty="0">
                <a:ea typeface="Times New Roman" panose="02020603050405020304" pitchFamily="18" charset="0"/>
              </a:rPr>
              <a:t>Любой сложный периодический сигнал можно разложить в ряд Фурье по гармоническим составляющим, т.е. представить его в виде суммы гармонических колебаний с частотами, кратными частоте повторения этого сигнала:</a:t>
            </a:r>
            <a:endParaRPr lang="ru-RU" sz="1600" dirty="0">
              <a:effectLst/>
              <a:ea typeface="Times New Roman" panose="02020603050405020304" pitchFamily="18" charset="0"/>
            </a:endParaRPr>
          </a:p>
        </p:txBody>
      </p:sp>
      <p:graphicFrame>
        <p:nvGraphicFramePr>
          <p:cNvPr id="7" name="Объект 6">
            <a:extLst>
              <a:ext uri="{FF2B5EF4-FFF2-40B4-BE49-F238E27FC236}">
                <a16:creationId xmlns:a16="http://schemas.microsoft.com/office/drawing/2014/main" id="{ADDADE28-4E93-431F-A599-5220DFE0435C}"/>
              </a:ext>
            </a:extLst>
          </p:cNvPr>
          <p:cNvGraphicFramePr>
            <a:graphicFrameLocks noChangeAspect="1"/>
          </p:cNvGraphicFramePr>
          <p:nvPr>
            <p:extLst>
              <p:ext uri="{D42A27DB-BD31-4B8C-83A1-F6EECF244321}">
                <p14:modId xmlns:p14="http://schemas.microsoft.com/office/powerpoint/2010/main" val="2124355672"/>
              </p:ext>
            </p:extLst>
          </p:nvPr>
        </p:nvGraphicFramePr>
        <p:xfrm>
          <a:off x="4657723" y="1821377"/>
          <a:ext cx="3230447" cy="658054"/>
        </p:xfrm>
        <a:graphic>
          <a:graphicData uri="http://schemas.openxmlformats.org/presentationml/2006/ole">
            <mc:AlternateContent xmlns:mc="http://schemas.openxmlformats.org/markup-compatibility/2006">
              <mc:Choice xmlns:v="urn:schemas-microsoft-com:vml" Requires="v">
                <p:oleObj spid="_x0000_s24035" name="Equation" r:id="rId3" imgW="2571513" imgH="523744" progId="Equation.DSMT4">
                  <p:embed/>
                </p:oleObj>
              </mc:Choice>
              <mc:Fallback>
                <p:oleObj name="Equation" r:id="rId3" imgW="2571513" imgH="523744" progId="Equation.DSMT4">
                  <p:embed/>
                  <p:pic>
                    <p:nvPicPr>
                      <p:cNvPr id="0" name=""/>
                      <p:cNvPicPr/>
                      <p:nvPr/>
                    </p:nvPicPr>
                    <p:blipFill>
                      <a:blip r:embed="rId4"/>
                      <a:stretch>
                        <a:fillRect/>
                      </a:stretch>
                    </p:blipFill>
                    <p:spPr>
                      <a:xfrm>
                        <a:off x="4657723" y="1821377"/>
                        <a:ext cx="3230447" cy="658054"/>
                      </a:xfrm>
                      <a:prstGeom prst="rect">
                        <a:avLst/>
                      </a:prstGeom>
                    </p:spPr>
                  </p:pic>
                </p:oleObj>
              </mc:Fallback>
            </mc:AlternateContent>
          </a:graphicData>
        </a:graphic>
      </p:graphicFrame>
      <p:sp>
        <p:nvSpPr>
          <p:cNvPr id="9" name="Прямоугольник 8">
            <a:extLst>
              <a:ext uri="{FF2B5EF4-FFF2-40B4-BE49-F238E27FC236}">
                <a16:creationId xmlns:a16="http://schemas.microsoft.com/office/drawing/2014/main" id="{27E7738F-690F-49AC-AD85-B4E09ED64D86}"/>
              </a:ext>
            </a:extLst>
          </p:cNvPr>
          <p:cNvSpPr/>
          <p:nvPr/>
        </p:nvSpPr>
        <p:spPr>
          <a:xfrm>
            <a:off x="298937" y="2494721"/>
            <a:ext cx="11289323" cy="646331"/>
          </a:xfrm>
          <a:prstGeom prst="rect">
            <a:avLst/>
          </a:prstGeom>
        </p:spPr>
        <p:txBody>
          <a:bodyPr wrap="square">
            <a:spAutoFit/>
          </a:bodyPr>
          <a:lstStyle/>
          <a:p>
            <a:pPr algn="just">
              <a:spcAft>
                <a:spcPts val="0"/>
              </a:spcAft>
            </a:pPr>
            <a:r>
              <a:rPr lang="ru-RU" dirty="0">
                <a:latin typeface="Calibri" panose="020F0502020204030204" pitchFamily="34" charset="0"/>
                <a:ea typeface="Times New Roman" panose="02020603050405020304" pitchFamily="18" charset="0"/>
              </a:rPr>
              <a:t>Совокупность амплитуд </a:t>
            </a:r>
            <a:r>
              <a:rPr lang="ru-RU" dirty="0" err="1">
                <a:latin typeface="Calibri" panose="020F0502020204030204" pitchFamily="34" charset="0"/>
                <a:ea typeface="Times New Roman" panose="02020603050405020304" pitchFamily="18" charset="0"/>
              </a:rPr>
              <a:t>C</a:t>
            </a:r>
            <a:r>
              <a:rPr lang="ru-RU" baseline="-25000" dirty="0" err="1">
                <a:latin typeface="Calibri" panose="020F0502020204030204" pitchFamily="34" charset="0"/>
                <a:ea typeface="Times New Roman" panose="02020603050405020304" pitchFamily="18" charset="0"/>
              </a:rPr>
              <a:t>k</a:t>
            </a:r>
            <a:r>
              <a:rPr lang="ru-RU" dirty="0">
                <a:latin typeface="Calibri" panose="020F0502020204030204" pitchFamily="34" charset="0"/>
                <a:ea typeface="Times New Roman" panose="02020603050405020304" pitchFamily="18" charset="0"/>
              </a:rPr>
              <a:t> и C</a:t>
            </a:r>
            <a:r>
              <a:rPr lang="ru-RU" baseline="-25000" dirty="0">
                <a:latin typeface="Calibri" panose="020F0502020204030204" pitchFamily="34" charset="0"/>
                <a:ea typeface="Times New Roman" panose="02020603050405020304" pitchFamily="18" charset="0"/>
              </a:rPr>
              <a:t>0 </a:t>
            </a:r>
            <a:r>
              <a:rPr lang="ru-RU" dirty="0">
                <a:latin typeface="Calibri" panose="020F0502020204030204" pitchFamily="34" charset="0"/>
                <a:ea typeface="Times New Roman" panose="02020603050405020304" pitchFamily="18" charset="0"/>
              </a:rPr>
              <a:t>называют спектром амплитуд (или просто спектром), а совокупность фаз </a:t>
            </a:r>
            <a:r>
              <a:rPr lang="ru-RU" dirty="0">
                <a:latin typeface="Calibri" panose="020F0502020204030204" pitchFamily="34" charset="0"/>
                <a:ea typeface="Times New Roman" panose="02020603050405020304" pitchFamily="18" charset="0"/>
                <a:sym typeface="Symbol" panose="05050102010706020507" pitchFamily="18" charset="2"/>
              </a:rPr>
              <a:t></a:t>
            </a:r>
            <a:r>
              <a:rPr lang="ru-RU" baseline="-25000" dirty="0">
                <a:latin typeface="Calibri" panose="020F0502020204030204" pitchFamily="34" charset="0"/>
                <a:ea typeface="Times New Roman" panose="02020603050405020304" pitchFamily="18" charset="0"/>
              </a:rPr>
              <a:t>k</a:t>
            </a:r>
            <a:r>
              <a:rPr lang="ru-RU" dirty="0">
                <a:latin typeface="Calibri" panose="020F0502020204030204" pitchFamily="34" charset="0"/>
                <a:ea typeface="Times New Roman" panose="02020603050405020304" pitchFamily="18" charset="0"/>
              </a:rPr>
              <a:t> - фазовым спектром. Амплитуды гармоник вычисляются по формуле</a:t>
            </a:r>
            <a:endParaRPr lang="ru-RU" sz="1600" dirty="0">
              <a:effectLst/>
              <a:latin typeface="Calibri" panose="020F0502020204030204" pitchFamily="34" charset="0"/>
              <a:ea typeface="Times New Roman" panose="02020603050405020304" pitchFamily="18" charset="0"/>
            </a:endParaRPr>
          </a:p>
        </p:txBody>
      </p:sp>
      <p:graphicFrame>
        <p:nvGraphicFramePr>
          <p:cNvPr id="10" name="Объект 9">
            <a:extLst>
              <a:ext uri="{FF2B5EF4-FFF2-40B4-BE49-F238E27FC236}">
                <a16:creationId xmlns:a16="http://schemas.microsoft.com/office/drawing/2014/main" id="{9D3A15E5-9D58-438C-BF45-AC1DB21881D0}"/>
              </a:ext>
            </a:extLst>
          </p:cNvPr>
          <p:cNvGraphicFramePr>
            <a:graphicFrameLocks noChangeAspect="1"/>
          </p:cNvGraphicFramePr>
          <p:nvPr>
            <p:extLst>
              <p:ext uri="{D42A27DB-BD31-4B8C-83A1-F6EECF244321}">
                <p14:modId xmlns:p14="http://schemas.microsoft.com/office/powerpoint/2010/main" val="2607656359"/>
              </p:ext>
            </p:extLst>
          </p:nvPr>
        </p:nvGraphicFramePr>
        <p:xfrm>
          <a:off x="5414963" y="3213100"/>
          <a:ext cx="1601120" cy="503849"/>
        </p:xfrm>
        <a:graphic>
          <a:graphicData uri="http://schemas.openxmlformats.org/presentationml/2006/ole">
            <mc:AlternateContent xmlns:mc="http://schemas.openxmlformats.org/markup-compatibility/2006">
              <mc:Choice xmlns:v="urn:schemas-microsoft-com:vml" Requires="v">
                <p:oleObj spid="_x0000_s24036" name="Equation" r:id="rId5" imgW="1362067" imgH="428714" progId="Equation.DSMT4">
                  <p:embed/>
                </p:oleObj>
              </mc:Choice>
              <mc:Fallback>
                <p:oleObj name="Equation" r:id="rId5" imgW="1362067" imgH="428714" progId="Equation.DSMT4">
                  <p:embed/>
                  <p:pic>
                    <p:nvPicPr>
                      <p:cNvPr id="0" name=""/>
                      <p:cNvPicPr/>
                      <p:nvPr/>
                    </p:nvPicPr>
                    <p:blipFill>
                      <a:blip r:embed="rId6"/>
                      <a:stretch>
                        <a:fillRect/>
                      </a:stretch>
                    </p:blipFill>
                    <p:spPr>
                      <a:xfrm>
                        <a:off x="5414963" y="3213100"/>
                        <a:ext cx="1601120" cy="503849"/>
                      </a:xfrm>
                      <a:prstGeom prst="rect">
                        <a:avLst/>
                      </a:prstGeom>
                    </p:spPr>
                  </p:pic>
                </p:oleObj>
              </mc:Fallback>
            </mc:AlternateContent>
          </a:graphicData>
        </a:graphic>
      </p:graphicFrame>
      <p:graphicFrame>
        <p:nvGraphicFramePr>
          <p:cNvPr id="11" name="Объект 10">
            <a:extLst>
              <a:ext uri="{FF2B5EF4-FFF2-40B4-BE49-F238E27FC236}">
                <a16:creationId xmlns:a16="http://schemas.microsoft.com/office/drawing/2014/main" id="{9549A659-D75D-4D8F-9606-6BA670E27EDD}"/>
              </a:ext>
            </a:extLst>
          </p:cNvPr>
          <p:cNvGraphicFramePr>
            <a:graphicFrameLocks noChangeAspect="1"/>
          </p:cNvGraphicFramePr>
          <p:nvPr>
            <p:extLst>
              <p:ext uri="{D42A27DB-BD31-4B8C-83A1-F6EECF244321}">
                <p14:modId xmlns:p14="http://schemas.microsoft.com/office/powerpoint/2010/main" val="2574110043"/>
              </p:ext>
            </p:extLst>
          </p:nvPr>
        </p:nvGraphicFramePr>
        <p:xfrm>
          <a:off x="1225685" y="3716949"/>
          <a:ext cx="2229183" cy="646331"/>
        </p:xfrm>
        <a:graphic>
          <a:graphicData uri="http://schemas.openxmlformats.org/presentationml/2006/ole">
            <mc:AlternateContent xmlns:mc="http://schemas.openxmlformats.org/markup-compatibility/2006">
              <mc:Choice xmlns:v="urn:schemas-microsoft-com:vml" Requires="v">
                <p:oleObj spid="_x0000_s24037" name="Equation" r:id="rId7" imgW="1609356" imgH="466510" progId="Equation.DSMT4">
                  <p:embed/>
                </p:oleObj>
              </mc:Choice>
              <mc:Fallback>
                <p:oleObj name="Equation" r:id="rId7" imgW="1609356" imgH="466510" progId="Equation.DSMT4">
                  <p:embed/>
                  <p:pic>
                    <p:nvPicPr>
                      <p:cNvPr id="0" name=""/>
                      <p:cNvPicPr/>
                      <p:nvPr/>
                    </p:nvPicPr>
                    <p:blipFill>
                      <a:blip r:embed="rId8"/>
                      <a:stretch>
                        <a:fillRect/>
                      </a:stretch>
                    </p:blipFill>
                    <p:spPr>
                      <a:xfrm>
                        <a:off x="1225685" y="3716949"/>
                        <a:ext cx="2229183" cy="646331"/>
                      </a:xfrm>
                      <a:prstGeom prst="rect">
                        <a:avLst/>
                      </a:prstGeom>
                    </p:spPr>
                  </p:pic>
                </p:oleObj>
              </mc:Fallback>
            </mc:AlternateContent>
          </a:graphicData>
        </a:graphic>
      </p:graphicFrame>
      <p:graphicFrame>
        <p:nvGraphicFramePr>
          <p:cNvPr id="12" name="Объект 11">
            <a:extLst>
              <a:ext uri="{FF2B5EF4-FFF2-40B4-BE49-F238E27FC236}">
                <a16:creationId xmlns:a16="http://schemas.microsoft.com/office/drawing/2014/main" id="{DB390B0A-BA65-47DD-8284-66BAAFBF72B2}"/>
              </a:ext>
            </a:extLst>
          </p:cNvPr>
          <p:cNvGraphicFramePr>
            <a:graphicFrameLocks noChangeAspect="1"/>
          </p:cNvGraphicFramePr>
          <p:nvPr>
            <p:extLst>
              <p:ext uri="{D42A27DB-BD31-4B8C-83A1-F6EECF244321}">
                <p14:modId xmlns:p14="http://schemas.microsoft.com/office/powerpoint/2010/main" val="1352466575"/>
              </p:ext>
            </p:extLst>
          </p:nvPr>
        </p:nvGraphicFramePr>
        <p:xfrm>
          <a:off x="3777574" y="3716949"/>
          <a:ext cx="2077182" cy="614551"/>
        </p:xfrm>
        <a:graphic>
          <a:graphicData uri="http://schemas.openxmlformats.org/presentationml/2006/ole">
            <mc:AlternateContent xmlns:mc="http://schemas.openxmlformats.org/markup-compatibility/2006">
              <mc:Choice xmlns:v="urn:schemas-microsoft-com:vml" Requires="v">
                <p:oleObj spid="_x0000_s24038" name="Equation" r:id="rId9" imgW="1609356" imgH="476229" progId="Equation.DSMT4">
                  <p:embed/>
                </p:oleObj>
              </mc:Choice>
              <mc:Fallback>
                <p:oleObj name="Equation" r:id="rId9" imgW="1609356" imgH="476229" progId="Equation.DSMT4">
                  <p:embed/>
                  <p:pic>
                    <p:nvPicPr>
                      <p:cNvPr id="0" name=""/>
                      <p:cNvPicPr/>
                      <p:nvPr/>
                    </p:nvPicPr>
                    <p:blipFill>
                      <a:blip r:embed="rId10"/>
                      <a:stretch>
                        <a:fillRect/>
                      </a:stretch>
                    </p:blipFill>
                    <p:spPr>
                      <a:xfrm>
                        <a:off x="3777574" y="3716949"/>
                        <a:ext cx="2077182" cy="614551"/>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CE818749-510A-454C-B4FF-1D9F444E4335}"/>
              </a:ext>
            </a:extLst>
          </p:cNvPr>
          <p:cNvSpPr txBox="1"/>
          <p:nvPr/>
        </p:nvSpPr>
        <p:spPr>
          <a:xfrm>
            <a:off x="597879" y="3848374"/>
            <a:ext cx="597877" cy="369332"/>
          </a:xfrm>
          <a:prstGeom prst="rect">
            <a:avLst/>
          </a:prstGeom>
          <a:noFill/>
        </p:spPr>
        <p:txBody>
          <a:bodyPr wrap="square" rtlCol="0">
            <a:spAutoFit/>
          </a:bodyPr>
          <a:lstStyle/>
          <a:p>
            <a:r>
              <a:rPr lang="ru-RU" dirty="0"/>
              <a:t>где</a:t>
            </a:r>
          </a:p>
        </p:txBody>
      </p:sp>
      <p:graphicFrame>
        <p:nvGraphicFramePr>
          <p:cNvPr id="15" name="Объект 14">
            <a:extLst>
              <a:ext uri="{FF2B5EF4-FFF2-40B4-BE49-F238E27FC236}">
                <a16:creationId xmlns:a16="http://schemas.microsoft.com/office/drawing/2014/main" id="{C37722FA-E2EA-458C-94AC-1E5423269B3D}"/>
              </a:ext>
            </a:extLst>
          </p:cNvPr>
          <p:cNvGraphicFramePr>
            <a:graphicFrameLocks noChangeAspect="1"/>
          </p:cNvGraphicFramePr>
          <p:nvPr>
            <p:extLst>
              <p:ext uri="{D42A27DB-BD31-4B8C-83A1-F6EECF244321}">
                <p14:modId xmlns:p14="http://schemas.microsoft.com/office/powerpoint/2010/main" val="2242644157"/>
              </p:ext>
            </p:extLst>
          </p:nvPr>
        </p:nvGraphicFramePr>
        <p:xfrm>
          <a:off x="7106523" y="3646976"/>
          <a:ext cx="1419822" cy="614550"/>
        </p:xfrm>
        <a:graphic>
          <a:graphicData uri="http://schemas.openxmlformats.org/presentationml/2006/ole">
            <mc:AlternateContent xmlns:mc="http://schemas.openxmlformats.org/markup-compatibility/2006">
              <mc:Choice xmlns:v="urn:schemas-microsoft-com:vml" Requires="v">
                <p:oleObj spid="_x0000_s24039" name="Equation" r:id="rId11" imgW="1276038" imgH="552541" progId="Equation.DSMT4">
                  <p:embed/>
                </p:oleObj>
              </mc:Choice>
              <mc:Fallback>
                <p:oleObj name="Equation" r:id="rId11" imgW="1276038" imgH="552541" progId="Equation.DSMT4">
                  <p:embed/>
                  <p:pic>
                    <p:nvPicPr>
                      <p:cNvPr id="0" name=""/>
                      <p:cNvPicPr/>
                      <p:nvPr/>
                    </p:nvPicPr>
                    <p:blipFill>
                      <a:blip r:embed="rId12"/>
                      <a:stretch>
                        <a:fillRect/>
                      </a:stretch>
                    </p:blipFill>
                    <p:spPr>
                      <a:xfrm>
                        <a:off x="7106523" y="3646976"/>
                        <a:ext cx="1419822" cy="614550"/>
                      </a:xfrm>
                      <a:prstGeom prst="rect">
                        <a:avLst/>
                      </a:prstGeom>
                    </p:spPr>
                  </p:pic>
                </p:oleObj>
              </mc:Fallback>
            </mc:AlternateContent>
          </a:graphicData>
        </a:graphic>
      </p:graphicFrame>
      <p:sp>
        <p:nvSpPr>
          <p:cNvPr id="17" name="Rectangle 2">
            <a:extLst>
              <a:ext uri="{FF2B5EF4-FFF2-40B4-BE49-F238E27FC236}">
                <a16:creationId xmlns:a16="http://schemas.microsoft.com/office/drawing/2014/main" id="{92CBD547-C38A-419F-AA5A-1D692AC9263A}"/>
              </a:ext>
            </a:extLst>
          </p:cNvPr>
          <p:cNvSpPr>
            <a:spLocks noChangeArrowheads="1"/>
          </p:cNvSpPr>
          <p:nvPr/>
        </p:nvSpPr>
        <p:spPr bwMode="auto">
          <a:xfrm>
            <a:off x="597879" y="445019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81000" algn="just"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Если функция непериодическая, то она может быть представлена интегралом Фурье</a:t>
            </a:r>
            <a:endParaRPr kumimoji="0" lang="ru-RU" altLang="ru-RU" sz="1800" b="0" i="0" u="none" strike="noStrike" cap="none" normalizeH="0" baseline="0">
              <a:ln>
                <a:noFill/>
              </a:ln>
              <a:solidFill>
                <a:schemeClr val="tx1"/>
              </a:solidFill>
              <a:effectLst/>
              <a:latin typeface="Arial" panose="020B0604020202020204" pitchFamily="34" charset="0"/>
            </a:endParaRPr>
          </a:p>
        </p:txBody>
      </p:sp>
      <p:graphicFrame>
        <p:nvGraphicFramePr>
          <p:cNvPr id="18" name="Объект 17">
            <a:extLst>
              <a:ext uri="{FF2B5EF4-FFF2-40B4-BE49-F238E27FC236}">
                <a16:creationId xmlns:a16="http://schemas.microsoft.com/office/drawing/2014/main" id="{46B982C0-0481-4ADE-AF8C-52BAAB6C4612}"/>
              </a:ext>
            </a:extLst>
          </p:cNvPr>
          <p:cNvGraphicFramePr>
            <a:graphicFrameLocks noChangeAspect="1"/>
          </p:cNvGraphicFramePr>
          <p:nvPr>
            <p:extLst>
              <p:ext uri="{D42A27DB-BD31-4B8C-83A1-F6EECF244321}">
                <p14:modId xmlns:p14="http://schemas.microsoft.com/office/powerpoint/2010/main" val="2507176217"/>
              </p:ext>
            </p:extLst>
          </p:nvPr>
        </p:nvGraphicFramePr>
        <p:xfrm>
          <a:off x="8493260" y="4342589"/>
          <a:ext cx="1876425" cy="523875"/>
        </p:xfrm>
        <a:graphic>
          <a:graphicData uri="http://schemas.openxmlformats.org/presentationml/2006/ole">
            <mc:AlternateContent xmlns:mc="http://schemas.openxmlformats.org/markup-compatibility/2006">
              <mc:Choice xmlns:v="urn:schemas-microsoft-com:vml" Requires="v">
                <p:oleObj spid="_x0000_s24040" name="Equation" r:id="rId13" imgW="1333500" imgH="368300" progId="Equation.DSMT4">
                  <p:embed/>
                </p:oleObj>
              </mc:Choice>
              <mc:Fallback>
                <p:oleObj name="Equation" r:id="rId13" imgW="1333500" imgH="368300" progId="Equation.DSMT4">
                  <p:embed/>
                  <p:pic>
                    <p:nvPicPr>
                      <p:cNvPr id="0" name="Object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93260" y="4342589"/>
                        <a:ext cx="187642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3">
            <a:extLst>
              <a:ext uri="{FF2B5EF4-FFF2-40B4-BE49-F238E27FC236}">
                <a16:creationId xmlns:a16="http://schemas.microsoft.com/office/drawing/2014/main" id="{F30D5DAB-6CF0-4C95-983B-9BA58C358141}"/>
              </a:ext>
            </a:extLst>
          </p:cNvPr>
          <p:cNvSpPr>
            <a:spLocks noChangeArrowheads="1"/>
          </p:cNvSpPr>
          <p:nvPr/>
        </p:nvSpPr>
        <p:spPr bwMode="auto">
          <a:xfrm>
            <a:off x="597879" y="54312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ru-RU" altLang="ru-RU" sz="1500" b="0" i="0" u="none" strike="noStrike" cap="none" normalizeH="0" baseline="0">
                <a:ln>
                  <a:noFill/>
                </a:ln>
                <a:solidFill>
                  <a:schemeClr val="tx1"/>
                </a:solidFill>
                <a:effectLst/>
                <a:latin typeface="Arial" panose="020B0604020202020204" pitchFamily="34" charset="0"/>
              </a:rPr>
              <a:t> </a:t>
            </a: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068DFB53-CD7E-4A91-9B8D-C0B1A499F7EB}"/>
              </a:ext>
            </a:extLst>
          </p:cNvPr>
          <p:cNvSpPr>
            <a:spLocks noChangeArrowheads="1"/>
          </p:cNvSpPr>
          <p:nvPr/>
        </p:nvSpPr>
        <p:spPr bwMode="auto">
          <a:xfrm>
            <a:off x="738554" y="51315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где комплексный спектр равен</a:t>
            </a:r>
            <a:endParaRPr kumimoji="0" lang="ru-RU" altLang="ru-RU" sz="15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graphicFrame>
        <p:nvGraphicFramePr>
          <p:cNvPr id="22" name="Объект 21">
            <a:extLst>
              <a:ext uri="{FF2B5EF4-FFF2-40B4-BE49-F238E27FC236}">
                <a16:creationId xmlns:a16="http://schemas.microsoft.com/office/drawing/2014/main" id="{15EA3A88-3B12-4265-9E5B-51E146B67837}"/>
              </a:ext>
            </a:extLst>
          </p:cNvPr>
          <p:cNvGraphicFramePr>
            <a:graphicFrameLocks noChangeAspect="1"/>
          </p:cNvGraphicFramePr>
          <p:nvPr>
            <p:extLst>
              <p:ext uri="{D42A27DB-BD31-4B8C-83A1-F6EECF244321}">
                <p14:modId xmlns:p14="http://schemas.microsoft.com/office/powerpoint/2010/main" val="3665971231"/>
              </p:ext>
            </p:extLst>
          </p:nvPr>
        </p:nvGraphicFramePr>
        <p:xfrm>
          <a:off x="3724273" y="5037971"/>
          <a:ext cx="1866900" cy="381000"/>
        </p:xfrm>
        <a:graphic>
          <a:graphicData uri="http://schemas.openxmlformats.org/presentationml/2006/ole">
            <mc:AlternateContent xmlns:mc="http://schemas.openxmlformats.org/markup-compatibility/2006">
              <mc:Choice xmlns:v="urn:schemas-microsoft-com:vml" Requires="v">
                <p:oleObj spid="_x0000_s24041" name="Equation" r:id="rId15" imgW="1244600" imgH="254000" progId="Equation.DSMT4">
                  <p:embed/>
                </p:oleObj>
              </mc:Choice>
              <mc:Fallback>
                <p:oleObj name="Equation" r:id="rId15" imgW="1244600" imgH="254000" progId="Equation.DSMT4">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24273" y="5037971"/>
                        <a:ext cx="1866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6">
            <a:extLst>
              <a:ext uri="{FF2B5EF4-FFF2-40B4-BE49-F238E27FC236}">
                <a16:creationId xmlns:a16="http://schemas.microsoft.com/office/drawing/2014/main" id="{952C0636-B21B-45EC-99EF-743A6E7DE326}"/>
              </a:ext>
            </a:extLst>
          </p:cNvPr>
          <p:cNvSpPr>
            <a:spLocks noChangeArrowheads="1"/>
          </p:cNvSpPr>
          <p:nvPr/>
        </p:nvSpPr>
        <p:spPr bwMode="auto">
          <a:xfrm>
            <a:off x="738554" y="5808196"/>
            <a:ext cx="5619615"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где</a:t>
            </a:r>
            <a:r>
              <a:rPr kumimoji="0" lang="uk-UA"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de-DE"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(ω)| - спектральная плотность амплитуд; φ(ω)- спектр фаз</a:t>
            </a:r>
            <a:r>
              <a:rPr kumimoji="0" lang="ru-RU" altLang="ru-RU" sz="1500" b="0" i="0" u="none" strike="noStrike" cap="none" normalizeH="0" baseline="0" dirty="0">
                <a:ln>
                  <a:noFill/>
                </a:ln>
                <a:solidFill>
                  <a:schemeClr val="tx1"/>
                </a:solidFill>
                <a:effectLst/>
                <a:latin typeface="Arial" panose="020B0604020202020204" pitchFamily="34" charset="0"/>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5544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07097D0A-80BC-41FD-9921-650A9D3C217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51DC64BD-05C0-4FAC-95D1-3995239013D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AF3C76BE-0ACB-4BEB-91B5-6CE2AA568FFE}"/>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Спектры немодулированных сигналов</a:t>
            </a:r>
            <a:endParaRPr lang="ru-RU" spc="100" dirty="0">
              <a:solidFill>
                <a:srgbClr val="0033CC"/>
              </a:solidFill>
            </a:endParaRPr>
          </a:p>
        </p:txBody>
      </p:sp>
      <p:pic>
        <p:nvPicPr>
          <p:cNvPr id="24578" name="Picture 2" descr="15_1">
            <a:extLst>
              <a:ext uri="{FF2B5EF4-FFF2-40B4-BE49-F238E27FC236}">
                <a16:creationId xmlns:a16="http://schemas.microsoft.com/office/drawing/2014/main" id="{4A19EEEB-844C-4F81-B1A5-37CFFA6E0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30" y="1019515"/>
            <a:ext cx="574675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1FB31DAF-8895-4869-B955-18047B3C37B9}"/>
              </a:ext>
            </a:extLst>
          </p:cNvPr>
          <p:cNvSpPr>
            <a:spLocks noChangeArrowheads="1"/>
          </p:cNvSpPr>
          <p:nvPr/>
        </p:nvSpPr>
        <p:spPr bwMode="auto">
          <a:xfrm>
            <a:off x="6760651" y="12192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На основании формулы преобразования Фурье получим</a:t>
            </a:r>
            <a:r>
              <a:rPr kumimoji="0" lang="ru-RU" altLang="ru-RU" sz="14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ru-RU" altLang="ru-RU" sz="1300" b="1"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graphicFrame>
        <p:nvGraphicFramePr>
          <p:cNvPr id="8" name="Объект 7">
            <a:extLst>
              <a:ext uri="{FF2B5EF4-FFF2-40B4-BE49-F238E27FC236}">
                <a16:creationId xmlns:a16="http://schemas.microsoft.com/office/drawing/2014/main" id="{E31CF832-2637-4818-A5EA-BD9E97B91906}"/>
              </a:ext>
            </a:extLst>
          </p:cNvPr>
          <p:cNvGraphicFramePr>
            <a:graphicFrameLocks noChangeAspect="1"/>
          </p:cNvGraphicFramePr>
          <p:nvPr>
            <p:extLst>
              <p:ext uri="{D42A27DB-BD31-4B8C-83A1-F6EECF244321}">
                <p14:modId xmlns:p14="http://schemas.microsoft.com/office/powerpoint/2010/main" val="1613917386"/>
              </p:ext>
            </p:extLst>
          </p:nvPr>
        </p:nvGraphicFramePr>
        <p:xfrm>
          <a:off x="7632770" y="1754575"/>
          <a:ext cx="3240532" cy="753334"/>
        </p:xfrm>
        <a:graphic>
          <a:graphicData uri="http://schemas.openxmlformats.org/presentationml/2006/ole">
            <mc:AlternateContent xmlns:mc="http://schemas.openxmlformats.org/markup-compatibility/2006">
              <mc:Choice xmlns:v="urn:schemas-microsoft-com:vml" Requires="v">
                <p:oleObj spid="_x0000_s24783" name="Equation" r:id="rId4" imgW="2070100" imgH="419100" progId="Equation.DSMT4">
                  <p:embed/>
                </p:oleObj>
              </mc:Choice>
              <mc:Fallback>
                <p:oleObj name="Equation" r:id="rId4" imgW="2070100" imgH="4191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770" y="1754575"/>
                        <a:ext cx="3240532" cy="753334"/>
                      </a:xfrm>
                      <a:prstGeom prst="rect">
                        <a:avLst/>
                      </a:prstGeom>
                      <a:noFill/>
                    </p:spPr>
                  </p:pic>
                </p:oleObj>
              </mc:Fallback>
            </mc:AlternateContent>
          </a:graphicData>
        </a:graphic>
      </p:graphicFrame>
      <p:sp>
        <p:nvSpPr>
          <p:cNvPr id="9" name="Rectangle 5">
            <a:extLst>
              <a:ext uri="{FF2B5EF4-FFF2-40B4-BE49-F238E27FC236}">
                <a16:creationId xmlns:a16="http://schemas.microsoft.com/office/drawing/2014/main" id="{DBD2B385-3FFB-4FC6-B7F8-5A1ACC2BB04C}"/>
              </a:ext>
            </a:extLst>
          </p:cNvPr>
          <p:cNvSpPr>
            <a:spLocks noChangeArrowheads="1"/>
          </p:cNvSpPr>
          <p:nvPr/>
        </p:nvSpPr>
        <p:spPr bwMode="auto">
          <a:xfrm>
            <a:off x="680936" y="43500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ea typeface="Times New Roman" panose="02020603050405020304" pitchFamily="18" charset="0"/>
              </a:rPr>
              <a:t>             </a:t>
            </a: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ru-RU" altLang="ru-RU" sz="1500" b="0" i="0" u="none" strike="noStrike" cap="none" normalizeH="0" baseline="0">
                <a:ln>
                  <a:noFill/>
                </a:ln>
                <a:solidFill>
                  <a:schemeClr val="tx1"/>
                </a:solidFill>
                <a:effectLst/>
                <a:latin typeface="Arial" panose="020B0604020202020204" pitchFamily="34" charset="0"/>
              </a:rPr>
              <a:t> </a:t>
            </a:r>
            <a:endParaRPr kumimoji="0" lang="ru-RU" altLang="ru-RU" sz="1800" b="0" i="0" u="none" strike="noStrike" cap="none" normalizeH="0" baseline="0">
              <a:ln>
                <a:noFill/>
              </a:ln>
              <a:solidFill>
                <a:schemeClr val="tx1"/>
              </a:solidFill>
              <a:effectLst/>
              <a:latin typeface="Arial" panose="020B0604020202020204" pitchFamily="34" charset="0"/>
            </a:endParaRPr>
          </a:p>
        </p:txBody>
      </p:sp>
      <p:pic>
        <p:nvPicPr>
          <p:cNvPr id="24583" name="Picture 7">
            <a:extLst>
              <a:ext uri="{FF2B5EF4-FFF2-40B4-BE49-F238E27FC236}">
                <a16:creationId xmlns:a16="http://schemas.microsoft.com/office/drawing/2014/main" id="{3825A44F-8E29-4E38-B664-E263DF94FF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522" r="41245" b="69862"/>
          <a:stretch>
            <a:fillRect/>
          </a:stretch>
        </p:blipFill>
        <p:spPr bwMode="auto">
          <a:xfrm>
            <a:off x="431190" y="3446728"/>
            <a:ext cx="38068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8">
            <a:extLst>
              <a:ext uri="{FF2B5EF4-FFF2-40B4-BE49-F238E27FC236}">
                <a16:creationId xmlns:a16="http://schemas.microsoft.com/office/drawing/2014/main" id="{B9610B92-FB20-405F-A44D-9D14164A14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7281" t="4236" r="45137" b="67987"/>
          <a:stretch>
            <a:fillRect/>
          </a:stretch>
        </p:blipFill>
        <p:spPr bwMode="auto">
          <a:xfrm>
            <a:off x="4571768" y="3225561"/>
            <a:ext cx="3089275"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Объект 11">
            <a:extLst>
              <a:ext uri="{FF2B5EF4-FFF2-40B4-BE49-F238E27FC236}">
                <a16:creationId xmlns:a16="http://schemas.microsoft.com/office/drawing/2014/main" id="{7867C622-F074-4DD4-908A-0AC51892E975}"/>
              </a:ext>
            </a:extLst>
          </p:cNvPr>
          <p:cNvGraphicFramePr>
            <a:graphicFrameLocks noChangeAspect="1"/>
          </p:cNvGraphicFramePr>
          <p:nvPr>
            <p:extLst>
              <p:ext uri="{D42A27DB-BD31-4B8C-83A1-F6EECF244321}">
                <p14:modId xmlns:p14="http://schemas.microsoft.com/office/powerpoint/2010/main" val="1668915081"/>
              </p:ext>
            </p:extLst>
          </p:nvPr>
        </p:nvGraphicFramePr>
        <p:xfrm>
          <a:off x="7637640" y="3225561"/>
          <a:ext cx="4388823" cy="1268616"/>
        </p:xfrm>
        <a:graphic>
          <a:graphicData uri="http://schemas.openxmlformats.org/presentationml/2006/ole">
            <mc:AlternateContent xmlns:mc="http://schemas.openxmlformats.org/markup-compatibility/2006">
              <mc:Choice xmlns:v="urn:schemas-microsoft-com:vml" Requires="v">
                <p:oleObj spid="_x0000_s24784" name="Equation" r:id="rId8" imgW="2295069" imgH="704805" progId="Equation.DSMT4">
                  <p:embed/>
                </p:oleObj>
              </mc:Choice>
              <mc:Fallback>
                <p:oleObj name="Equation" r:id="rId8" imgW="2295069" imgH="704805" progId="Equation.DSMT4">
                  <p:embed/>
                  <p:pic>
                    <p:nvPicPr>
                      <p:cNvPr id="0" name=""/>
                      <p:cNvPicPr/>
                      <p:nvPr/>
                    </p:nvPicPr>
                    <p:blipFill>
                      <a:blip r:embed="rId9"/>
                      <a:stretch>
                        <a:fillRect/>
                      </a:stretch>
                    </p:blipFill>
                    <p:spPr>
                      <a:xfrm>
                        <a:off x="7637640" y="3225561"/>
                        <a:ext cx="4388823" cy="1268616"/>
                      </a:xfrm>
                      <a:prstGeom prst="rect">
                        <a:avLst/>
                      </a:prstGeom>
                    </p:spPr>
                  </p:pic>
                </p:oleObj>
              </mc:Fallback>
            </mc:AlternateContent>
          </a:graphicData>
        </a:graphic>
      </p:graphicFrame>
      <p:graphicFrame>
        <p:nvGraphicFramePr>
          <p:cNvPr id="13" name="Объект 12">
            <a:extLst>
              <a:ext uri="{FF2B5EF4-FFF2-40B4-BE49-F238E27FC236}">
                <a16:creationId xmlns:a16="http://schemas.microsoft.com/office/drawing/2014/main" id="{6D62BE10-250E-48DC-8DF4-74BAD3336C75}"/>
              </a:ext>
            </a:extLst>
          </p:cNvPr>
          <p:cNvGraphicFramePr>
            <a:graphicFrameLocks noChangeAspect="1"/>
          </p:cNvGraphicFramePr>
          <p:nvPr>
            <p:extLst>
              <p:ext uri="{D42A27DB-BD31-4B8C-83A1-F6EECF244321}">
                <p14:modId xmlns:p14="http://schemas.microsoft.com/office/powerpoint/2010/main" val="1112207893"/>
              </p:ext>
            </p:extLst>
          </p:nvPr>
        </p:nvGraphicFramePr>
        <p:xfrm>
          <a:off x="8531825" y="4667615"/>
          <a:ext cx="2842014" cy="904277"/>
        </p:xfrm>
        <a:graphic>
          <a:graphicData uri="http://schemas.openxmlformats.org/presentationml/2006/ole">
            <mc:AlternateContent xmlns:mc="http://schemas.openxmlformats.org/markup-compatibility/2006">
              <mc:Choice xmlns:v="urn:schemas-microsoft-com:vml" Requires="v">
                <p:oleObj spid="_x0000_s24785" name="Equation" r:id="rId10" imgW="1676307" imgH="533463" progId="Equation.DSMT4">
                  <p:embed/>
                </p:oleObj>
              </mc:Choice>
              <mc:Fallback>
                <p:oleObj name="Equation" r:id="rId10" imgW="1676307" imgH="533463" progId="Equation.DSMT4">
                  <p:embed/>
                  <p:pic>
                    <p:nvPicPr>
                      <p:cNvPr id="0" name=""/>
                      <p:cNvPicPr/>
                      <p:nvPr/>
                    </p:nvPicPr>
                    <p:blipFill>
                      <a:blip r:embed="rId11"/>
                      <a:stretch>
                        <a:fillRect/>
                      </a:stretch>
                    </p:blipFill>
                    <p:spPr>
                      <a:xfrm>
                        <a:off x="8531825" y="4667615"/>
                        <a:ext cx="2842014" cy="904277"/>
                      </a:xfrm>
                      <a:prstGeom prst="rect">
                        <a:avLst/>
                      </a:prstGeom>
                    </p:spPr>
                  </p:pic>
                </p:oleObj>
              </mc:Fallback>
            </mc:AlternateContent>
          </a:graphicData>
        </a:graphic>
      </p:graphicFrame>
      <p:sp>
        <p:nvSpPr>
          <p:cNvPr id="15" name="Прямоугольник 14">
            <a:extLst>
              <a:ext uri="{FF2B5EF4-FFF2-40B4-BE49-F238E27FC236}">
                <a16:creationId xmlns:a16="http://schemas.microsoft.com/office/drawing/2014/main" id="{7EF5B146-DF43-4B53-8938-24A809DE8A82}"/>
              </a:ext>
            </a:extLst>
          </p:cNvPr>
          <p:cNvSpPr/>
          <p:nvPr/>
        </p:nvSpPr>
        <p:spPr>
          <a:xfrm>
            <a:off x="619972" y="5289954"/>
            <a:ext cx="3806825" cy="369332"/>
          </a:xfrm>
          <a:prstGeom prst="rect">
            <a:avLst/>
          </a:prstGeom>
        </p:spPr>
        <p:txBody>
          <a:bodyPr wrap="square">
            <a:spAutoFit/>
          </a:bodyPr>
          <a:lstStyle/>
          <a:p>
            <a:r>
              <a:rPr lang="ru-RU" dirty="0">
                <a:latin typeface="Times New Roman" panose="02020603050405020304" pitchFamily="18" charset="0"/>
                <a:ea typeface="Times New Roman" panose="02020603050405020304" pitchFamily="18" charset="0"/>
              </a:rPr>
              <a:t>Сигнал вида 1:1 типа “точки”</a:t>
            </a:r>
            <a:endParaRPr lang="ru-RU" dirty="0"/>
          </a:p>
        </p:txBody>
      </p:sp>
    </p:spTree>
    <p:extLst>
      <p:ext uri="{BB962C8B-B14F-4D97-AF65-F5344CB8AC3E}">
        <p14:creationId xmlns:p14="http://schemas.microsoft.com/office/powerpoint/2010/main" val="319213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7E8590AE-BADB-41FE-9E93-1C2B2834DA7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A2935604-D76E-4AC4-8F66-931AC9E36497}"/>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E48305BD-E98D-4A0A-9A60-D8791B955415}"/>
              </a:ext>
            </a:extLst>
          </p:cNvPr>
          <p:cNvSpPr/>
          <p:nvPr/>
        </p:nvSpPr>
        <p:spPr>
          <a:xfrm>
            <a:off x="1225686" y="504036"/>
            <a:ext cx="9785214" cy="461665"/>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Спектры немодулированных сигналов вида </a:t>
            </a:r>
            <a:r>
              <a:rPr lang="ru-RU" sz="2400" b="1" dirty="0">
                <a:solidFill>
                  <a:srgbClr val="0033CC"/>
                </a:solidFill>
                <a:latin typeface="Times New Roman" panose="02020603050405020304" pitchFamily="18" charset="0"/>
                <a:ea typeface="Times New Roman" panose="02020603050405020304" pitchFamily="18" charset="0"/>
              </a:rPr>
              <a:t>1:(</a:t>
            </a:r>
            <a:r>
              <a:rPr lang="ru-RU" sz="2400" b="1" dirty="0">
                <a:solidFill>
                  <a:srgbClr val="0033CC"/>
                </a:solidFill>
                <a:latin typeface="Times New Roman" panose="02020603050405020304" pitchFamily="18" charset="0"/>
                <a:ea typeface="Times New Roman" panose="02020603050405020304" pitchFamily="18" charset="0"/>
                <a:sym typeface="Symbol" panose="05050102010706020507" pitchFamily="18" charset="2"/>
              </a:rPr>
              <a:t></a:t>
            </a:r>
            <a:r>
              <a:rPr lang="ru-RU" sz="2400" b="1" dirty="0">
                <a:solidFill>
                  <a:srgbClr val="0033CC"/>
                </a:solidFill>
                <a:latin typeface="Times New Roman" panose="02020603050405020304" pitchFamily="18" charset="0"/>
                <a:ea typeface="Times New Roman" panose="02020603050405020304" pitchFamily="18" charset="0"/>
              </a:rPr>
              <a:t>–1)</a:t>
            </a:r>
            <a:endParaRPr lang="ru-RU" sz="2400" spc="100" dirty="0">
              <a:solidFill>
                <a:srgbClr val="0033CC"/>
              </a:solidFill>
            </a:endParaRPr>
          </a:p>
        </p:txBody>
      </p:sp>
      <p:pic>
        <p:nvPicPr>
          <p:cNvPr id="25602" name="Picture 2">
            <a:extLst>
              <a:ext uri="{FF2B5EF4-FFF2-40B4-BE49-F238E27FC236}">
                <a16:creationId xmlns:a16="http://schemas.microsoft.com/office/drawing/2014/main" id="{0B156F2E-1EC2-487C-90F4-F29B829D0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25" t="4453" r="36136" b="69162"/>
          <a:stretch>
            <a:fillRect/>
          </a:stretch>
        </p:blipFill>
        <p:spPr bwMode="auto">
          <a:xfrm>
            <a:off x="820299" y="1233245"/>
            <a:ext cx="3836375" cy="1824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Объект 7">
            <a:extLst>
              <a:ext uri="{FF2B5EF4-FFF2-40B4-BE49-F238E27FC236}">
                <a16:creationId xmlns:a16="http://schemas.microsoft.com/office/drawing/2014/main" id="{A3F61062-540F-4178-9C5C-BA0267FD7985}"/>
              </a:ext>
            </a:extLst>
          </p:cNvPr>
          <p:cNvGraphicFramePr>
            <a:graphicFrameLocks noChangeAspect="1"/>
          </p:cNvGraphicFramePr>
          <p:nvPr>
            <p:extLst>
              <p:ext uri="{D42A27DB-BD31-4B8C-83A1-F6EECF244321}">
                <p14:modId xmlns:p14="http://schemas.microsoft.com/office/powerpoint/2010/main" val="2273097167"/>
              </p:ext>
            </p:extLst>
          </p:nvPr>
        </p:nvGraphicFramePr>
        <p:xfrm>
          <a:off x="5639562" y="1517516"/>
          <a:ext cx="3836375" cy="1108952"/>
        </p:xfrm>
        <a:graphic>
          <a:graphicData uri="http://schemas.openxmlformats.org/presentationml/2006/ole">
            <mc:AlternateContent xmlns:mc="http://schemas.openxmlformats.org/markup-compatibility/2006">
              <mc:Choice xmlns:v="urn:schemas-microsoft-com:vml" Requires="v">
                <p:oleObj spid="_x0000_s25734" name="Equation" r:id="rId4" imgW="2437970" imgH="704805" progId="Equation.DSMT4">
                  <p:embed/>
                </p:oleObj>
              </mc:Choice>
              <mc:Fallback>
                <p:oleObj name="Equation" r:id="rId4" imgW="2437970" imgH="704805" progId="Equation.DSMT4">
                  <p:embed/>
                  <p:pic>
                    <p:nvPicPr>
                      <p:cNvPr id="0" name=""/>
                      <p:cNvPicPr/>
                      <p:nvPr/>
                    </p:nvPicPr>
                    <p:blipFill>
                      <a:blip r:embed="rId5"/>
                      <a:stretch>
                        <a:fillRect/>
                      </a:stretch>
                    </p:blipFill>
                    <p:spPr>
                      <a:xfrm>
                        <a:off x="5639562" y="1517516"/>
                        <a:ext cx="3836375" cy="1108952"/>
                      </a:xfrm>
                      <a:prstGeom prst="rect">
                        <a:avLst/>
                      </a:prstGeom>
                    </p:spPr>
                  </p:pic>
                </p:oleObj>
              </mc:Fallback>
            </mc:AlternateContent>
          </a:graphicData>
        </a:graphic>
      </p:graphicFrame>
      <p:graphicFrame>
        <p:nvGraphicFramePr>
          <p:cNvPr id="10" name="Объект 9">
            <a:extLst>
              <a:ext uri="{FF2B5EF4-FFF2-40B4-BE49-F238E27FC236}">
                <a16:creationId xmlns:a16="http://schemas.microsoft.com/office/drawing/2014/main" id="{6E104851-2678-4CE1-88F2-D4AA459CC01C}"/>
              </a:ext>
            </a:extLst>
          </p:cNvPr>
          <p:cNvGraphicFramePr>
            <a:graphicFrameLocks noChangeAspect="1"/>
          </p:cNvGraphicFramePr>
          <p:nvPr>
            <p:extLst>
              <p:ext uri="{D42A27DB-BD31-4B8C-83A1-F6EECF244321}">
                <p14:modId xmlns:p14="http://schemas.microsoft.com/office/powerpoint/2010/main" val="3865032347"/>
              </p:ext>
            </p:extLst>
          </p:nvPr>
        </p:nvGraphicFramePr>
        <p:xfrm>
          <a:off x="9742250" y="1909377"/>
          <a:ext cx="1230550" cy="353783"/>
        </p:xfrm>
        <a:graphic>
          <a:graphicData uri="http://schemas.openxmlformats.org/presentationml/2006/ole">
            <mc:AlternateContent xmlns:mc="http://schemas.openxmlformats.org/markup-compatibility/2006">
              <mc:Choice xmlns:v="urn:schemas-microsoft-com:vml" Requires="v">
                <p:oleObj spid="_x0000_s25735" name="Equation" r:id="rId6" imgW="762023" imgH="219217" progId="Equation.DSMT4">
                  <p:embed/>
                </p:oleObj>
              </mc:Choice>
              <mc:Fallback>
                <p:oleObj name="Equation" r:id="rId6" imgW="762023" imgH="219217" progId="Equation.DSMT4">
                  <p:embed/>
                  <p:pic>
                    <p:nvPicPr>
                      <p:cNvPr id="0" name=""/>
                      <p:cNvPicPr/>
                      <p:nvPr/>
                    </p:nvPicPr>
                    <p:blipFill>
                      <a:blip r:embed="rId7"/>
                      <a:stretch>
                        <a:fillRect/>
                      </a:stretch>
                    </p:blipFill>
                    <p:spPr>
                      <a:xfrm>
                        <a:off x="9742250" y="1909377"/>
                        <a:ext cx="1230550" cy="353783"/>
                      </a:xfrm>
                      <a:prstGeom prst="rect">
                        <a:avLst/>
                      </a:prstGeom>
                    </p:spPr>
                  </p:pic>
                </p:oleObj>
              </mc:Fallback>
            </mc:AlternateContent>
          </a:graphicData>
        </a:graphic>
      </p:graphicFrame>
      <p:pic>
        <p:nvPicPr>
          <p:cNvPr id="25603" name="Picture 3">
            <a:extLst>
              <a:ext uri="{FF2B5EF4-FFF2-40B4-BE49-F238E27FC236}">
                <a16:creationId xmlns:a16="http://schemas.microsoft.com/office/drawing/2014/main" id="{F08E90EF-1710-42F5-978E-BE35C036B3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166" t="2335" r="40617" b="66174"/>
          <a:stretch>
            <a:fillRect/>
          </a:stretch>
        </p:blipFill>
        <p:spPr bwMode="auto">
          <a:xfrm>
            <a:off x="625748" y="3331725"/>
            <a:ext cx="3634969" cy="182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Прямоугольник 12">
            <a:extLst>
              <a:ext uri="{FF2B5EF4-FFF2-40B4-BE49-F238E27FC236}">
                <a16:creationId xmlns:a16="http://schemas.microsoft.com/office/drawing/2014/main" id="{5DA82D92-5F32-4CF2-A18F-91BC9927F30D}"/>
              </a:ext>
            </a:extLst>
          </p:cNvPr>
          <p:cNvSpPr/>
          <p:nvPr/>
        </p:nvSpPr>
        <p:spPr>
          <a:xfrm>
            <a:off x="1225685" y="5323359"/>
            <a:ext cx="2127762"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Спектр сигнала 1:5 </a:t>
            </a:r>
            <a:endParaRPr lang="ru-RU" dirty="0"/>
          </a:p>
        </p:txBody>
      </p:sp>
      <p:sp>
        <p:nvSpPr>
          <p:cNvPr id="15" name="Прямоугольник 14">
            <a:extLst>
              <a:ext uri="{FF2B5EF4-FFF2-40B4-BE49-F238E27FC236}">
                <a16:creationId xmlns:a16="http://schemas.microsoft.com/office/drawing/2014/main" id="{EE48CE7E-0CC0-4C29-B28A-09A9D32A0AC0}"/>
              </a:ext>
            </a:extLst>
          </p:cNvPr>
          <p:cNvSpPr/>
          <p:nvPr/>
        </p:nvSpPr>
        <p:spPr>
          <a:xfrm>
            <a:off x="4870315" y="2887003"/>
            <a:ext cx="7036340" cy="3570208"/>
          </a:xfrm>
          <a:prstGeom prst="rect">
            <a:avLst/>
          </a:prstGeom>
        </p:spPr>
        <p:txBody>
          <a:bodyPr wrap="square">
            <a:spAutoFit/>
          </a:bodyPr>
          <a:lstStyle/>
          <a:p>
            <a:pPr marL="179705" indent="381000" algn="just">
              <a:spcAft>
                <a:spcPts val="1200"/>
              </a:spcAft>
            </a:pPr>
            <a:r>
              <a:rPr lang="ru-RU" dirty="0">
                <a:ea typeface="Times New Roman" panose="02020603050405020304" pitchFamily="18" charset="0"/>
              </a:rPr>
              <a:t>Закономерности спектра последовательности прямоугольных импульсов вида 1: (</a:t>
            </a:r>
            <a:r>
              <a:rPr lang="ru-RU" dirty="0">
                <a:ea typeface="Times New Roman" panose="02020603050405020304" pitchFamily="18" charset="0"/>
                <a:sym typeface="Symbol" panose="05050102010706020507" pitchFamily="18" charset="2"/>
              </a:rPr>
              <a:t></a:t>
            </a:r>
            <a:r>
              <a:rPr lang="ru-RU" dirty="0">
                <a:ea typeface="Times New Roman" panose="02020603050405020304" pitchFamily="18" charset="0"/>
              </a:rPr>
              <a:t>–1):</a:t>
            </a:r>
          </a:p>
          <a:p>
            <a:pPr marL="342900" indent="-342900" algn="just">
              <a:spcAft>
                <a:spcPts val="0"/>
              </a:spcAft>
              <a:buAutoNum type="arabicPeriod"/>
            </a:pPr>
            <a:r>
              <a:rPr lang="ru-RU" dirty="0">
                <a:ea typeface="Times New Roman" panose="02020603050405020304" pitchFamily="18" charset="0"/>
              </a:rPr>
              <a:t>Амплитуда спектральных составляющих спадает по закону функции | </a:t>
            </a:r>
            <a:r>
              <a:rPr lang="ru-RU" dirty="0" err="1">
                <a:ea typeface="Times New Roman" panose="02020603050405020304" pitchFamily="18" charset="0"/>
              </a:rPr>
              <a:t>sin</a:t>
            </a:r>
            <a:r>
              <a:rPr lang="ru-RU" dirty="0">
                <a:ea typeface="Times New Roman" panose="02020603050405020304" pitchFamily="18" charset="0"/>
              </a:rPr>
              <a:t> x / x |.</a:t>
            </a:r>
          </a:p>
          <a:p>
            <a:pPr marL="342900" indent="-342900" algn="just">
              <a:spcAft>
                <a:spcPts val="0"/>
              </a:spcAft>
              <a:buAutoNum type="arabicPeriod"/>
            </a:pPr>
            <a:r>
              <a:rPr lang="ru-RU" dirty="0">
                <a:ea typeface="Times New Roman" panose="02020603050405020304" pitchFamily="18" charset="0"/>
              </a:rPr>
              <a:t>Амплитуда спектральных составляющих обращается в нуль на частотах 1/</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2/</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3/</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и т.д.</a:t>
            </a:r>
          </a:p>
          <a:p>
            <a:pPr algn="just">
              <a:spcAft>
                <a:spcPts val="0"/>
              </a:spcAft>
            </a:pPr>
            <a:r>
              <a:rPr lang="ru-RU" dirty="0">
                <a:ea typeface="Times New Roman" panose="02020603050405020304" pitchFamily="18" charset="0"/>
              </a:rPr>
              <a:t>3. В основной области частот от нуля до 1/</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располагается </a:t>
            </a:r>
            <a:r>
              <a:rPr lang="ru-RU" dirty="0">
                <a:ea typeface="Times New Roman" panose="02020603050405020304" pitchFamily="18" charset="0"/>
                <a:sym typeface="Symbol" panose="05050102010706020507" pitchFamily="18" charset="2"/>
              </a:rPr>
              <a:t></a:t>
            </a:r>
            <a:r>
              <a:rPr lang="ru-RU" dirty="0">
                <a:ea typeface="Times New Roman" panose="02020603050405020304" pitchFamily="18" charset="0"/>
              </a:rPr>
              <a:t>-1 гармоник через равные промежутки 1/(</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a:t>
            </a:r>
          </a:p>
          <a:p>
            <a:pPr algn="just">
              <a:spcAft>
                <a:spcPts val="0"/>
              </a:spcAft>
            </a:pPr>
            <a:r>
              <a:rPr lang="ru-RU" dirty="0">
                <a:ea typeface="Times New Roman" panose="02020603050405020304" pitchFamily="18" charset="0"/>
              </a:rPr>
              <a:t>4.  Постоянная составляющая (компонента с нулевой частотой) равна: C</a:t>
            </a:r>
            <a:r>
              <a:rPr lang="ru-RU" baseline="-25000" dirty="0">
                <a:ea typeface="Times New Roman" panose="02020603050405020304" pitchFamily="18" charset="0"/>
              </a:rPr>
              <a:t>0</a:t>
            </a:r>
            <a:r>
              <a:rPr lang="ru-RU" dirty="0">
                <a:ea typeface="Times New Roman" panose="02020603050405020304" pitchFamily="18" charset="0"/>
              </a:rPr>
              <a:t>=U</a:t>
            </a:r>
            <a:r>
              <a:rPr lang="ru-RU" baseline="-25000" dirty="0">
                <a:ea typeface="Times New Roman" panose="02020603050405020304" pitchFamily="18" charset="0"/>
              </a:rPr>
              <a:t>0</a:t>
            </a:r>
            <a:r>
              <a:rPr lang="ru-RU" dirty="0">
                <a:ea typeface="Times New Roman" panose="02020603050405020304" pitchFamily="18" charset="0"/>
              </a:rPr>
              <a:t>/</a:t>
            </a:r>
            <a:r>
              <a:rPr lang="ru-RU" dirty="0">
                <a:ea typeface="Times New Roman" panose="02020603050405020304" pitchFamily="18" charset="0"/>
                <a:sym typeface="Symbol" panose="05050102010706020507" pitchFamily="18" charset="2"/>
              </a:rPr>
              <a:t></a:t>
            </a:r>
            <a:r>
              <a:rPr lang="ru-RU" dirty="0">
                <a:ea typeface="Times New Roman" panose="02020603050405020304" pitchFamily="18" charset="0"/>
              </a:rPr>
              <a:t> .</a:t>
            </a:r>
          </a:p>
          <a:p>
            <a:pPr algn="just">
              <a:spcAft>
                <a:spcPts val="0"/>
              </a:spcAft>
            </a:pPr>
            <a:r>
              <a:rPr lang="ru-RU" dirty="0">
                <a:ea typeface="Times New Roman" panose="02020603050405020304" pitchFamily="18" charset="0"/>
              </a:rPr>
              <a:t>5. Амплитуда гармоник при уменьшении частоты стремится к величине 2C</a:t>
            </a:r>
            <a:r>
              <a:rPr lang="ru-RU" baseline="-25000" dirty="0">
                <a:ea typeface="Times New Roman" panose="02020603050405020304" pitchFamily="18" charset="0"/>
              </a:rPr>
              <a:t>0</a:t>
            </a:r>
            <a:r>
              <a:rPr lang="ru-RU" dirty="0">
                <a:ea typeface="Times New Roman" panose="02020603050405020304" pitchFamily="18" charset="0"/>
              </a:rPr>
              <a:t>.</a:t>
            </a:r>
            <a:endParaRPr lang="ru-RU" dirty="0">
              <a:effectLst/>
              <a:ea typeface="Times New Roman" panose="02020603050405020304" pitchFamily="18" charset="0"/>
            </a:endParaRPr>
          </a:p>
        </p:txBody>
      </p:sp>
    </p:spTree>
    <p:extLst>
      <p:ext uri="{BB962C8B-B14F-4D97-AF65-F5344CB8AC3E}">
        <p14:creationId xmlns:p14="http://schemas.microsoft.com/office/powerpoint/2010/main" val="4054664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B4CE8446-FA93-4483-8056-35412A836A5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B2C18684-13C9-4513-A570-4E58858C8D4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07E5CB11-D08E-4731-B902-35F7AE1A7139}"/>
              </a:ext>
            </a:extLst>
          </p:cNvPr>
          <p:cNvSpPr/>
          <p:nvPr/>
        </p:nvSpPr>
        <p:spPr>
          <a:xfrm>
            <a:off x="1225686" y="562401"/>
            <a:ext cx="9785214" cy="646331"/>
          </a:xfrm>
          <a:prstGeom prst="rect">
            <a:avLst/>
          </a:prstGeom>
        </p:spPr>
        <p:txBody>
          <a:bodyPr wrap="square">
            <a:spAutoFit/>
          </a:bodyPr>
          <a:lstStyle/>
          <a:p>
            <a:pPr algn="ctr"/>
            <a:r>
              <a:rPr lang="ru-RU" b="1" spc="100" dirty="0">
                <a:solidFill>
                  <a:srgbClr val="0033CC"/>
                </a:solidFill>
                <a:latin typeface="Verdana" panose="020B0604030504040204" pitchFamily="34" charset="0"/>
              </a:rPr>
              <a:t>Требования к сигналам для передачи данных по физическим линиям</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4EC61117-7981-4D85-8EE2-1F181E143B0E}"/>
              </a:ext>
            </a:extLst>
          </p:cNvPr>
          <p:cNvSpPr/>
          <p:nvPr/>
        </p:nvSpPr>
        <p:spPr>
          <a:xfrm>
            <a:off x="680531" y="1220338"/>
            <a:ext cx="10875523" cy="5078313"/>
          </a:xfrm>
          <a:prstGeom prst="rect">
            <a:avLst/>
          </a:prstGeom>
        </p:spPr>
        <p:txBody>
          <a:bodyPr wrap="square">
            <a:spAutoFit/>
          </a:bodyPr>
          <a:lstStyle/>
          <a:p>
            <a:pPr indent="457200" algn="just">
              <a:spcAft>
                <a:spcPts val="0"/>
              </a:spcAft>
            </a:pPr>
            <a:r>
              <a:rPr lang="ru-RU" dirty="0">
                <a:latin typeface="Times New Roman" panose="02020603050405020304" pitchFamily="18" charset="0"/>
                <a:ea typeface="Times New Roman" panose="02020603050405020304" pitchFamily="18" charset="0"/>
              </a:rPr>
              <a:t>При передаче сигналов данных по ФЛ должны также выполняться следующие условия:</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588645" algn="l"/>
              </a:tabLst>
            </a:pPr>
            <a:r>
              <a:rPr lang="ru-RU" dirty="0">
                <a:latin typeface="Times New Roman" panose="02020603050405020304" pitchFamily="18" charset="0"/>
                <a:ea typeface="Times New Roman" panose="02020603050405020304" pitchFamily="18" charset="0"/>
              </a:rPr>
              <a:t>передаваемая по линии цифровая последовательность должна обеспечивать возможность </a:t>
            </a:r>
            <a:r>
              <a:rPr lang="ru-RU" b="1" dirty="0">
                <a:solidFill>
                  <a:srgbClr val="0033CC"/>
                </a:solidFill>
                <a:latin typeface="Times New Roman" panose="02020603050405020304" pitchFamily="18" charset="0"/>
                <a:ea typeface="Times New Roman" panose="02020603050405020304" pitchFamily="18" charset="0"/>
              </a:rPr>
              <a:t>выделения синхронизирующего сигнала</a:t>
            </a:r>
            <a:r>
              <a:rPr lang="ru-RU" dirty="0">
                <a:latin typeface="Times New Roman" panose="02020603050405020304" pitchFamily="18" charset="0"/>
                <a:ea typeface="Times New Roman" panose="02020603050405020304" pitchFamily="18" charset="0"/>
              </a:rPr>
              <a:t> в каждом линейном регенераторе и на приемной стороне;</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588645" algn="l"/>
              </a:tabLst>
            </a:pPr>
            <a:r>
              <a:rPr lang="ru-RU" dirty="0">
                <a:latin typeface="Times New Roman" panose="02020603050405020304" pitchFamily="18" charset="0"/>
                <a:ea typeface="Times New Roman" panose="02020603050405020304" pitchFamily="18" charset="0"/>
              </a:rPr>
              <a:t>необходимо обеспечивать возможность </a:t>
            </a:r>
            <a:r>
              <a:rPr lang="ru-RU" b="1" dirty="0">
                <a:solidFill>
                  <a:srgbClr val="0033CC"/>
                </a:solidFill>
                <a:latin typeface="Times New Roman" panose="02020603050405020304" pitchFamily="18" charset="0"/>
                <a:ea typeface="Times New Roman" panose="02020603050405020304" pitchFamily="18" charset="0"/>
              </a:rPr>
              <a:t>постоянного контроля верности </a:t>
            </a:r>
            <a:r>
              <a:rPr lang="ru-RU" dirty="0">
                <a:latin typeface="Times New Roman" panose="02020603050405020304" pitchFamily="18" charset="0"/>
                <a:ea typeface="Times New Roman" panose="02020603050405020304" pitchFamily="18" charset="0"/>
              </a:rPr>
              <a:t>передачи информации в линейном тракте без перерыва связи;</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588645" algn="l"/>
              </a:tabLst>
            </a:pPr>
            <a:r>
              <a:rPr lang="ru-RU" dirty="0">
                <a:latin typeface="Times New Roman" panose="02020603050405020304" pitchFamily="18" charset="0"/>
                <a:ea typeface="Times New Roman" panose="02020603050405020304" pitchFamily="18" charset="0"/>
              </a:rPr>
              <a:t>в энергетическом спектре линейного сигнала </a:t>
            </a:r>
            <a:r>
              <a:rPr lang="ru-RU" b="1" dirty="0">
                <a:solidFill>
                  <a:srgbClr val="0033CC"/>
                </a:solidFill>
                <a:latin typeface="Times New Roman" panose="02020603050405020304" pitchFamily="18" charset="0"/>
                <a:ea typeface="Times New Roman" panose="02020603050405020304" pitchFamily="18" charset="0"/>
              </a:rPr>
              <a:t>не должна содержаться постоянная составляющая</a:t>
            </a:r>
            <a:r>
              <a:rPr lang="ru-RU" dirty="0">
                <a:latin typeface="Times New Roman" panose="02020603050405020304" pitchFamily="18" charset="0"/>
                <a:ea typeface="Times New Roman" panose="02020603050405020304" pitchFamily="18" charset="0"/>
              </a:rPr>
              <a:t>, а низкочастотные составляющие должны быть незначительными; это позволяет осуществлять дистанционное питание линейных регенераторов по физическим линиям, используемым для передачи линейного сигнала, а также снизить межсимвольные помехи в регенераторе, возникающие из-за подавления низкочастотных составляющих в спектре сигнала данных;</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588645" algn="l"/>
              </a:tabLst>
            </a:pPr>
            <a:r>
              <a:rPr lang="ru-RU" b="1" dirty="0">
                <a:solidFill>
                  <a:srgbClr val="0033CC"/>
                </a:solidFill>
                <a:latin typeface="Times New Roman" panose="02020603050405020304" pitchFamily="18" charset="0"/>
                <a:ea typeface="Times New Roman" panose="02020603050405020304" pitchFamily="18" charset="0"/>
              </a:rPr>
              <a:t>спектр линейного сигнала должен быть компактным </a:t>
            </a:r>
            <a:r>
              <a:rPr lang="ru-RU" dirty="0">
                <a:latin typeface="Times New Roman" panose="02020603050405020304" pitchFamily="18" charset="0"/>
                <a:ea typeface="Times New Roman" panose="02020603050405020304" pitchFamily="18" charset="0"/>
              </a:rPr>
              <a:t>и с низким уровнем высокочастотных составляющих; сокращение полосы частот позволяет увеличить длину участка регенерации, а ослабление высокочастотных составляющих снижает переходные влияния между цепями кабеля;</a:t>
            </a:r>
            <a:endParaRPr lang="ru-RU" sz="16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588645" algn="l"/>
              </a:tabLst>
            </a:pPr>
            <a:r>
              <a:rPr lang="ru-RU" dirty="0">
                <a:latin typeface="Times New Roman" panose="02020603050405020304" pitchFamily="18" charset="0"/>
                <a:ea typeface="Times New Roman" panose="02020603050405020304" pitchFamily="18" charset="0"/>
              </a:rPr>
              <a:t>должна обеспечиваться возможность </a:t>
            </a:r>
            <a:r>
              <a:rPr lang="ru-RU" b="1" dirty="0">
                <a:solidFill>
                  <a:srgbClr val="0033CC"/>
                </a:solidFill>
                <a:latin typeface="Times New Roman" panose="02020603050405020304" pitchFamily="18" charset="0"/>
                <a:ea typeface="Times New Roman" panose="02020603050405020304" pitchFamily="18" charset="0"/>
              </a:rPr>
              <a:t>безошибочной передачи произвольного числа следующих подряд друг за другом импульсов </a:t>
            </a:r>
            <a:r>
              <a:rPr lang="ru-RU" dirty="0">
                <a:latin typeface="Times New Roman" panose="02020603050405020304" pitchFamily="18" charset="0"/>
                <a:ea typeface="Times New Roman" panose="02020603050405020304" pitchFamily="18" charset="0"/>
              </a:rPr>
              <a:t>или пробелов.</a:t>
            </a:r>
            <a:endParaRPr lang="ru-RU" sz="1600" dirty="0">
              <a:latin typeface="Times New Roman" panose="02020603050405020304" pitchFamily="18" charset="0"/>
              <a:ea typeface="Times New Roman" panose="02020603050405020304" pitchFamily="18" charset="0"/>
            </a:endParaRPr>
          </a:p>
          <a:p>
            <a:pPr indent="457200" algn="just">
              <a:spcAft>
                <a:spcPts val="0"/>
              </a:spcAft>
            </a:pPr>
            <a:r>
              <a:rPr lang="ru-RU" dirty="0">
                <a:latin typeface="Times New Roman" panose="02020603050405020304" pitchFamily="18" charset="0"/>
                <a:ea typeface="Times New Roman" panose="02020603050405020304" pitchFamily="18" charset="0"/>
              </a:rPr>
              <a:t>Для получения ансамбля линейных сигналов, удовлетворяющих вышеизложенным требованиям, осуществляют преобразования входной последовательности данных по определенным правилам.  Эта процедура называется </a:t>
            </a:r>
            <a:r>
              <a:rPr lang="ru-RU" b="1" i="1" dirty="0">
                <a:solidFill>
                  <a:srgbClr val="0033CC"/>
                </a:solidFill>
                <a:latin typeface="Times New Roman" panose="02020603050405020304" pitchFamily="18" charset="0"/>
                <a:ea typeface="Times New Roman" panose="02020603050405020304" pitchFamily="18" charset="0"/>
              </a:rPr>
              <a:t>линейным кодированием</a:t>
            </a:r>
            <a:r>
              <a:rPr lang="ru-RU" i="1" dirty="0">
                <a:latin typeface="Times New Roman" panose="02020603050405020304" pitchFamily="18" charset="0"/>
                <a:ea typeface="Times New Roman" panose="02020603050405020304" pitchFamily="18" charset="0"/>
              </a:rPr>
              <a:t>.</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73096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a:extLst>
              <a:ext uri="{FF2B5EF4-FFF2-40B4-BE49-F238E27FC236}">
                <a16:creationId xmlns:a16="http://schemas.microsoft.com/office/drawing/2014/main" id="{0F16C62C-C93A-4143-8789-2E93A42BB51D}"/>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5A41EC7C-051E-402B-8937-505AA5B5F1B1}"/>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7E7C29F7-ADD6-4EB5-A02C-1FDAE9ECB0F9}"/>
              </a:ext>
            </a:extLst>
          </p:cNvPr>
          <p:cNvSpPr/>
          <p:nvPr/>
        </p:nvSpPr>
        <p:spPr>
          <a:xfrm>
            <a:off x="1225686" y="562401"/>
            <a:ext cx="9785214" cy="646331"/>
          </a:xfrm>
          <a:prstGeom prst="rect">
            <a:avLst/>
          </a:prstGeom>
        </p:spPr>
        <p:txBody>
          <a:bodyPr wrap="square">
            <a:spAutoFit/>
          </a:bodyPr>
          <a:lstStyle/>
          <a:p>
            <a:pPr algn="ctr"/>
            <a:r>
              <a:rPr lang="ru-RU" b="1" spc="100" dirty="0">
                <a:solidFill>
                  <a:srgbClr val="0033CC"/>
                </a:solidFill>
                <a:latin typeface="Verdana" panose="020B0604030504040204" pitchFamily="34" charset="0"/>
              </a:rPr>
              <a:t>Подача питания на удаленное устройство по физическим линиям </a:t>
            </a:r>
            <a:r>
              <a:rPr lang="en-US" b="1" spc="100" dirty="0">
                <a:solidFill>
                  <a:srgbClr val="0033CC"/>
                </a:solidFill>
                <a:latin typeface="Verdana" panose="020B0604030504040204" pitchFamily="34" charset="0"/>
              </a:rPr>
              <a:t>(PoE)</a:t>
            </a:r>
            <a:endParaRPr lang="ru-RU" spc="100" dirty="0">
              <a:solidFill>
                <a:srgbClr val="0033CC"/>
              </a:solidFill>
            </a:endParaRPr>
          </a:p>
        </p:txBody>
      </p:sp>
      <p:pic>
        <p:nvPicPr>
          <p:cNvPr id="7" name="Рисунок 6">
            <a:extLst>
              <a:ext uri="{FF2B5EF4-FFF2-40B4-BE49-F238E27FC236}">
                <a16:creationId xmlns:a16="http://schemas.microsoft.com/office/drawing/2014/main" id="{ED8348B1-76BE-441E-8369-59FFF63035F9}"/>
              </a:ext>
            </a:extLst>
          </p:cNvPr>
          <p:cNvPicPr>
            <a:picLocks noChangeAspect="1"/>
          </p:cNvPicPr>
          <p:nvPr/>
        </p:nvPicPr>
        <p:blipFill>
          <a:blip r:embed="rId2"/>
          <a:stretch>
            <a:fillRect/>
          </a:stretch>
        </p:blipFill>
        <p:spPr>
          <a:xfrm>
            <a:off x="116730" y="1498017"/>
            <a:ext cx="11906647" cy="3771577"/>
          </a:xfrm>
          <a:prstGeom prst="rect">
            <a:avLst/>
          </a:prstGeom>
        </p:spPr>
      </p:pic>
    </p:spTree>
    <p:extLst>
      <p:ext uri="{BB962C8B-B14F-4D97-AF65-F5344CB8AC3E}">
        <p14:creationId xmlns:p14="http://schemas.microsoft.com/office/powerpoint/2010/main" val="3668045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020537AA-9F2D-41CA-B506-160056452956}"/>
              </a:ext>
            </a:extLst>
          </p:cNvPr>
          <p:cNvSpPr/>
          <p:nvPr/>
        </p:nvSpPr>
        <p:spPr>
          <a:xfrm>
            <a:off x="802105" y="911261"/>
            <a:ext cx="10988841" cy="1354217"/>
          </a:xfrm>
          <a:prstGeom prst="rect">
            <a:avLst/>
          </a:prstGeom>
        </p:spPr>
        <p:txBody>
          <a:bodyPr wrap="square">
            <a:spAutoFit/>
          </a:bodyPr>
          <a:lstStyle/>
          <a:p>
            <a:pPr algn="just">
              <a:spcAft>
                <a:spcPts val="1200"/>
              </a:spcAft>
            </a:pPr>
            <a:r>
              <a:rPr lang="ru-RU" b="1" dirty="0">
                <a:latin typeface="Times New Roman" panose="02020603050405020304" pitchFamily="18" charset="0"/>
                <a:ea typeface="Times New Roman" panose="02020603050405020304" pitchFamily="18" charset="0"/>
              </a:rPr>
              <a:t>Непрерывные сигналы </a:t>
            </a:r>
            <a:r>
              <a:rPr lang="ru-RU" dirty="0">
                <a:latin typeface="Times New Roman" panose="02020603050405020304" pitchFamily="18" charset="0"/>
                <a:ea typeface="Times New Roman" panose="02020603050405020304" pitchFamily="18" charset="0"/>
              </a:rPr>
              <a:t>непрерывного времени (аналоговые) могут изменяться в произвольные моменты времени, принимая любые значения из непрерывного множества возможных значений (а).</a:t>
            </a:r>
          </a:p>
          <a:p>
            <a:pPr algn="just">
              <a:spcAft>
                <a:spcPts val="0"/>
              </a:spcAft>
            </a:pPr>
            <a:r>
              <a:rPr lang="ru-RU" b="1" dirty="0">
                <a:solidFill>
                  <a:srgbClr val="000000"/>
                </a:solidFill>
                <a:latin typeface="Times New Roman" panose="02020603050405020304" pitchFamily="18" charset="0"/>
                <a:ea typeface="Times New Roman" panose="02020603050405020304" pitchFamily="18" charset="0"/>
              </a:rPr>
              <a:t>Дискретные сигналы </a:t>
            </a:r>
            <a:r>
              <a:rPr lang="ru-RU" dirty="0">
                <a:solidFill>
                  <a:srgbClr val="000000"/>
                </a:solidFill>
                <a:latin typeface="Times New Roman" panose="02020603050405020304" pitchFamily="18" charset="0"/>
                <a:ea typeface="Times New Roman" panose="02020603050405020304" pitchFamily="18" charset="0"/>
              </a:rPr>
              <a:t>дискретного времени (дискретные). Могут принимать конечное число значений в дискретные моменты времени. Их называют также цифровыми сигналами данных (б).</a:t>
            </a:r>
            <a:endParaRPr lang="ru-RU" sz="1200" dirty="0">
              <a:effectLst/>
              <a:latin typeface="Times New Roman" panose="02020603050405020304" pitchFamily="18" charset="0"/>
              <a:ea typeface="Times New Roman" panose="02020603050405020304" pitchFamily="18" charset="0"/>
            </a:endParaRPr>
          </a:p>
        </p:txBody>
      </p:sp>
      <p:pic>
        <p:nvPicPr>
          <p:cNvPr id="9" name="Рисунок 8">
            <a:extLst>
              <a:ext uri="{FF2B5EF4-FFF2-40B4-BE49-F238E27FC236}">
                <a16:creationId xmlns:a16="http://schemas.microsoft.com/office/drawing/2014/main" id="{1CA14FFB-E558-4225-8BC2-0A9E8B43506D}"/>
              </a:ext>
            </a:extLst>
          </p:cNvPr>
          <p:cNvPicPr>
            <a:picLocks noChangeAspect="1"/>
          </p:cNvPicPr>
          <p:nvPr/>
        </p:nvPicPr>
        <p:blipFill>
          <a:blip r:embed="rId2"/>
          <a:stretch>
            <a:fillRect/>
          </a:stretch>
        </p:blipFill>
        <p:spPr>
          <a:xfrm>
            <a:off x="4067175" y="2383177"/>
            <a:ext cx="4057650" cy="1895475"/>
          </a:xfrm>
          <a:prstGeom prst="rect">
            <a:avLst/>
          </a:prstGeom>
        </p:spPr>
      </p:pic>
      <p:sp>
        <p:nvSpPr>
          <p:cNvPr id="10" name="Прямоугольник 9">
            <a:extLst>
              <a:ext uri="{FF2B5EF4-FFF2-40B4-BE49-F238E27FC236}">
                <a16:creationId xmlns:a16="http://schemas.microsoft.com/office/drawing/2014/main" id="{CD3825E2-DCCC-47A1-826D-EC78FAD403D3}"/>
              </a:ext>
            </a:extLst>
          </p:cNvPr>
          <p:cNvSpPr/>
          <p:nvPr/>
        </p:nvSpPr>
        <p:spPr>
          <a:xfrm>
            <a:off x="802105" y="4322349"/>
            <a:ext cx="11389895" cy="2308324"/>
          </a:xfrm>
          <a:prstGeom prst="rect">
            <a:avLst/>
          </a:prstGeom>
        </p:spPr>
        <p:txBody>
          <a:bodyPr wrap="square">
            <a:spAutoFit/>
          </a:bodyPr>
          <a:lstStyle/>
          <a:p>
            <a:r>
              <a:rPr lang="ru-RU" b="1" dirty="0">
                <a:solidFill>
                  <a:srgbClr val="000000"/>
                </a:solidFill>
                <a:latin typeface="Times New Roman" panose="02020603050405020304" pitchFamily="18" charset="0"/>
                <a:ea typeface="Times New Roman" panose="02020603050405020304" pitchFamily="18" charset="0"/>
              </a:rPr>
              <a:t>Модуляцией</a:t>
            </a:r>
            <a:r>
              <a:rPr lang="ru-RU" dirty="0">
                <a:solidFill>
                  <a:srgbClr val="000000"/>
                </a:solidFill>
                <a:latin typeface="Times New Roman" panose="02020603050405020304" pitchFamily="18" charset="0"/>
                <a:ea typeface="Times New Roman" panose="02020603050405020304" pitchFamily="18" charset="0"/>
              </a:rPr>
              <a:t> называется изменение параметра(</a:t>
            </a:r>
            <a:r>
              <a:rPr lang="ru-RU" dirty="0" err="1">
                <a:solidFill>
                  <a:srgbClr val="000000"/>
                </a:solidFill>
                <a:latin typeface="Times New Roman" panose="02020603050405020304" pitchFamily="18" charset="0"/>
                <a:ea typeface="Times New Roman" panose="02020603050405020304" pitchFamily="18" charset="0"/>
              </a:rPr>
              <a:t>ов</a:t>
            </a:r>
            <a:r>
              <a:rPr lang="ru-RU" dirty="0">
                <a:solidFill>
                  <a:srgbClr val="000000"/>
                </a:solidFill>
                <a:latin typeface="Times New Roman" panose="02020603050405020304" pitchFamily="18" charset="0"/>
                <a:ea typeface="Times New Roman" panose="02020603050405020304" pitchFamily="18" charset="0"/>
              </a:rPr>
              <a:t>)  переносчика сигнала (гармонического колебания) в соответствии с функцией, отображающей передаваемое сообщение. Целью модуляции является согласования параметров сигналов с характеристиками канала связи и обеспечение максимальной помехоустойчивости приема сигналов при наличии помех в канале.</a:t>
            </a:r>
          </a:p>
          <a:p>
            <a:r>
              <a:rPr lang="ru-RU" b="1" dirty="0">
                <a:latin typeface="Times New Roman" panose="02020603050405020304" pitchFamily="18" charset="0"/>
                <a:cs typeface="Times New Roman" panose="02020603050405020304" pitchFamily="18" charset="0"/>
              </a:rPr>
              <a:t>Кодирование</a:t>
            </a:r>
            <a:r>
              <a:rPr lang="ru-RU" dirty="0">
                <a:latin typeface="Times New Roman" panose="02020603050405020304" pitchFamily="18" charset="0"/>
                <a:cs typeface="Times New Roman" panose="02020603050405020304" pitchFamily="18" charset="0"/>
              </a:rPr>
              <a:t> – это преобразование сообщений в определенные сочетания элементарных дискретных элементов, называемых кодовыми комбинациями или словами (числами). Целью кодирования является </a:t>
            </a:r>
            <a:r>
              <a:rPr lang="ru-RU" i="1" dirty="0">
                <a:latin typeface="Times New Roman" panose="02020603050405020304" pitchFamily="18" charset="0"/>
                <a:cs typeface="Times New Roman" panose="02020603050405020304" pitchFamily="18" charset="0"/>
              </a:rPr>
              <a:t>согласование источника сообщения с каналами связи,</a:t>
            </a:r>
            <a:r>
              <a:rPr lang="ru-RU" dirty="0">
                <a:latin typeface="Times New Roman" panose="02020603050405020304" pitchFamily="18" charset="0"/>
                <a:cs typeface="Times New Roman" panose="02020603050405020304" pitchFamily="18" charset="0"/>
              </a:rPr>
              <a:t> обеспечивающими либо максимально возможную скорость передачи (за счет сжатия), либо максимальную помехоустойчивость (за счет помехоустойчивого кодирования). </a:t>
            </a:r>
          </a:p>
        </p:txBody>
      </p:sp>
      <p:sp>
        <p:nvSpPr>
          <p:cNvPr id="11" name="Text Box 8">
            <a:extLst>
              <a:ext uri="{FF2B5EF4-FFF2-40B4-BE49-F238E27FC236}">
                <a16:creationId xmlns:a16="http://schemas.microsoft.com/office/drawing/2014/main" id="{5DCEC211-6208-4B40-81A0-E5DCCF7401DE}"/>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12" name="Прямоугольник 11">
            <a:extLst>
              <a:ext uri="{FF2B5EF4-FFF2-40B4-BE49-F238E27FC236}">
                <a16:creationId xmlns:a16="http://schemas.microsoft.com/office/drawing/2014/main" id="{AD934159-2A2F-4BAB-A2E8-2A6EB8084C25}"/>
              </a:ext>
            </a:extLst>
          </p:cNvPr>
          <p:cNvSpPr/>
          <p:nvPr/>
        </p:nvSpPr>
        <p:spPr>
          <a:xfrm>
            <a:off x="802105" y="467151"/>
            <a:ext cx="10668000" cy="369312"/>
          </a:xfrm>
          <a:prstGeom prst="rect">
            <a:avLst/>
          </a:prstGeom>
        </p:spPr>
        <p:txBody>
          <a:bodyPr wrap="square">
            <a:spAutoFit/>
          </a:bodyPr>
          <a:lstStyle/>
          <a:p>
            <a:pPr algn="ctr"/>
            <a:r>
              <a:rPr lang="ru-RU" b="1" spc="100" dirty="0">
                <a:solidFill>
                  <a:srgbClr val="0033CC"/>
                </a:solidFill>
                <a:latin typeface="Verdana" panose="020B0604030504040204" pitchFamily="34" charset="0"/>
              </a:rPr>
              <a:t>Инфокоммуникационная сеть. Основные термины и определения.</a:t>
            </a:r>
            <a:endParaRPr lang="ru-RU" spc="100" dirty="0">
              <a:solidFill>
                <a:srgbClr val="0033CC"/>
              </a:solidFill>
            </a:endParaRPr>
          </a:p>
        </p:txBody>
      </p:sp>
      <p:cxnSp>
        <p:nvCxnSpPr>
          <p:cNvPr id="13" name="Прямая соединительная линия 12">
            <a:extLst>
              <a:ext uri="{FF2B5EF4-FFF2-40B4-BE49-F238E27FC236}">
                <a16:creationId xmlns:a16="http://schemas.microsoft.com/office/drawing/2014/main" id="{EFD9CA7C-6682-46AF-BEB9-DC0D1870381B}"/>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690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2D11DEC9-D799-4EDD-B8F5-508CB278098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E2AFD505-C5A2-4E4B-BF0E-3B26C612F7F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00789332-8C7B-4B9F-91D3-8E67F2D9210A}"/>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Виды сигналов для передачи данных по физическим линиям</a:t>
            </a:r>
            <a:endParaRPr lang="ru-RU" spc="100" dirty="0">
              <a:solidFill>
                <a:srgbClr val="0033CC"/>
              </a:solidFill>
            </a:endParaRPr>
          </a:p>
        </p:txBody>
      </p:sp>
      <p:grpSp>
        <p:nvGrpSpPr>
          <p:cNvPr id="5" name="Group 2">
            <a:extLst>
              <a:ext uri="{FF2B5EF4-FFF2-40B4-BE49-F238E27FC236}">
                <a16:creationId xmlns:a16="http://schemas.microsoft.com/office/drawing/2014/main" id="{B55F0651-FC64-4C49-8259-24D3F91F0605}"/>
              </a:ext>
            </a:extLst>
          </p:cNvPr>
          <p:cNvGrpSpPr>
            <a:grpSpLocks/>
          </p:cNvGrpSpPr>
          <p:nvPr/>
        </p:nvGrpSpPr>
        <p:grpSpPr bwMode="auto">
          <a:xfrm>
            <a:off x="680642" y="1061318"/>
            <a:ext cx="10895351" cy="4729256"/>
            <a:chOff x="2663" y="5081"/>
            <a:chExt cx="17160" cy="7446"/>
          </a:xfrm>
        </p:grpSpPr>
        <p:sp>
          <p:nvSpPr>
            <p:cNvPr id="6" name="Text Box 3">
              <a:extLst>
                <a:ext uri="{FF2B5EF4-FFF2-40B4-BE49-F238E27FC236}">
                  <a16:creationId xmlns:a16="http://schemas.microsoft.com/office/drawing/2014/main" id="{15B7EC82-21EE-45D3-AB9C-D27489EC3E92}"/>
                </a:ext>
              </a:extLst>
            </p:cNvPr>
            <p:cNvSpPr txBox="1">
              <a:spLocks noChangeArrowheads="1"/>
            </p:cNvSpPr>
            <p:nvPr/>
          </p:nvSpPr>
          <p:spPr bwMode="auto">
            <a:xfrm>
              <a:off x="2663" y="11330"/>
              <a:ext cx="17160" cy="11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lgn="just" eaLnBrk="0" fontAlgn="base" hangingPunct="0">
                <a:spcBef>
                  <a:spcPct val="0"/>
                </a:spcBef>
                <a:spcAft>
                  <a:spcPct val="0"/>
                </a:spcAft>
              </a:pPr>
              <a:r>
                <a:rPr kumimoji="0" lang="ru-RU" altLang="ru-RU" b="0" i="0" u="none" strike="noStrike" cap="none" normalizeH="0" baseline="0" dirty="0">
                  <a:ln>
                    <a:noFill/>
                  </a:ln>
                  <a:solidFill>
                    <a:schemeClr val="tx1"/>
                  </a:solidFill>
                  <a:effectLst/>
                </a:rPr>
                <a:t>а) биполярные импульсы (NRZ-</a:t>
              </a:r>
              <a:r>
                <a:rPr kumimoji="0" lang="en-US" altLang="ru-RU" b="0" i="1" u="none" strike="noStrike" cap="none" normalizeH="0" baseline="0" dirty="0">
                  <a:ln>
                    <a:noFill/>
                  </a:ln>
                  <a:solidFill>
                    <a:schemeClr val="tx1"/>
                  </a:solidFill>
                  <a:effectLst/>
                </a:rPr>
                <a:t>Non Return to Zero</a:t>
              </a:r>
              <a:r>
                <a:rPr kumimoji="0" lang="ru-RU" altLang="ru-RU" b="0" i="0" u="none" strike="noStrike" cap="none" normalizeH="0" baseline="0" dirty="0">
                  <a:ln>
                    <a:noFill/>
                  </a:ln>
                  <a:solidFill>
                    <a:schemeClr val="tx1"/>
                  </a:solidFill>
                  <a:effectLst/>
                </a:rPr>
                <a:t>);  б) без возврата к нулю с инверсией при единице  (NRZI </a:t>
              </a:r>
              <a:r>
                <a:rPr kumimoji="0" lang="ru-RU" altLang="ru-RU" b="0" i="0" u="none" strike="noStrike" cap="none" normalizeH="0" baseline="0" dirty="0">
                  <a:ln>
                    <a:noFill/>
                  </a:ln>
                  <a:solidFill>
                    <a:schemeClr val="tx1"/>
                  </a:solidFill>
                  <a:effectLst/>
                  <a:latin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Non</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Return</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to</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Zero</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with</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ones</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Inverted</a:t>
              </a:r>
              <a:r>
                <a:rPr lang="en-US" i="1" dirty="0">
                  <a:latin typeface="Times New Roman" panose="02020603050405020304" pitchFamily="18" charset="0"/>
                  <a:ea typeface="Times New Roman" panose="02020603050405020304" pitchFamily="18" charset="0"/>
                </a:rPr>
                <a:t> </a:t>
              </a:r>
              <a:r>
                <a:rPr kumimoji="0" lang="ru-RU" altLang="ru-RU" b="0" i="0" u="none" strike="noStrike" cap="none" normalizeH="0" baseline="0" dirty="0">
                  <a:ln>
                    <a:noFill/>
                  </a:ln>
                  <a:solidFill>
                    <a:schemeClr val="tx1"/>
                  </a:solidFill>
                  <a:effectLst/>
                </a:rPr>
                <a:t>);  в) манчестерский код;  г) дифференциальный манчестерский код;  д) </a:t>
              </a:r>
              <a:r>
                <a:rPr kumimoji="0" lang="ru-RU" altLang="ru-RU" b="0" i="1" u="none" strike="noStrike" cap="none" normalizeH="0" baseline="0" dirty="0">
                  <a:ln>
                    <a:noFill/>
                  </a:ln>
                  <a:solidFill>
                    <a:schemeClr val="tx1"/>
                  </a:solidFill>
                  <a:effectLst/>
                </a:rPr>
                <a:t>AMI</a:t>
              </a:r>
              <a:r>
                <a:rPr kumimoji="0" lang="ru-RU" altLang="ru-RU" b="0" i="0" u="none" strike="noStrike" cap="none" normalizeH="0" baseline="0" dirty="0">
                  <a:ln>
                    <a:noFill/>
                  </a:ln>
                  <a:solidFill>
                    <a:schemeClr val="tx1"/>
                  </a:solidFill>
                  <a:effectLst/>
                </a:rPr>
                <a:t>-сигналы</a:t>
              </a:r>
              <a:r>
                <a:rPr kumimoji="0" lang="en-US" altLang="ru-RU" b="0" i="0" u="none" strike="noStrike" cap="none" normalizeH="0" baseline="0" dirty="0">
                  <a:ln>
                    <a:noFill/>
                  </a:ln>
                  <a:solidFill>
                    <a:schemeClr val="tx1"/>
                  </a:solidFill>
                  <a:effectLst/>
                </a:rPr>
                <a:t> (Alternative Mark Inversion)</a:t>
              </a:r>
              <a:r>
                <a:rPr kumimoji="0" lang="ru-RU" altLang="ru-RU" b="0" i="0" u="none" strike="noStrike" cap="none" normalizeH="0" baseline="0" dirty="0">
                  <a:ln>
                    <a:noFill/>
                  </a:ln>
                  <a:solidFill>
                    <a:schemeClr val="tx1"/>
                  </a:solidFill>
                  <a:effectLst/>
                </a:rPr>
                <a:t>;  е) </a:t>
              </a:r>
              <a:r>
                <a:rPr kumimoji="0" lang="ru-RU" altLang="ru-RU" b="0" i="0" u="none" strike="noStrike" cap="none" normalizeH="0" baseline="0" dirty="0" err="1">
                  <a:ln>
                    <a:noFill/>
                  </a:ln>
                  <a:solidFill>
                    <a:schemeClr val="tx1"/>
                  </a:solidFill>
                  <a:effectLst/>
                </a:rPr>
                <a:t>квазитроичные</a:t>
              </a:r>
              <a:r>
                <a:rPr kumimoji="0" lang="ru-RU" altLang="ru-RU" b="0" i="0" u="none" strike="noStrike" cap="none" normalizeH="0" baseline="0" dirty="0">
                  <a:ln>
                    <a:noFill/>
                  </a:ln>
                  <a:solidFill>
                    <a:schemeClr val="tx1"/>
                  </a:solidFill>
                  <a:effectLst/>
                </a:rPr>
                <a:t> сигналы для оптических линий</a:t>
              </a:r>
            </a:p>
          </p:txBody>
        </p:sp>
        <p:graphicFrame>
          <p:nvGraphicFramePr>
            <p:cNvPr id="7" name="Объект 6">
              <a:extLst>
                <a:ext uri="{FF2B5EF4-FFF2-40B4-BE49-F238E27FC236}">
                  <a16:creationId xmlns:a16="http://schemas.microsoft.com/office/drawing/2014/main" id="{BDDC1CDC-BFBC-44E0-A1A5-D62488E9884A}"/>
                </a:ext>
              </a:extLst>
            </p:cNvPr>
            <p:cNvGraphicFramePr>
              <a:graphicFrameLocks noChangeAspect="1"/>
            </p:cNvGraphicFramePr>
            <p:nvPr>
              <p:extLst>
                <p:ext uri="{D42A27DB-BD31-4B8C-83A1-F6EECF244321}">
                  <p14:modId xmlns:p14="http://schemas.microsoft.com/office/powerpoint/2010/main" val="3046821701"/>
                </p:ext>
              </p:extLst>
            </p:nvPr>
          </p:nvGraphicFramePr>
          <p:xfrm>
            <a:off x="6563" y="5081"/>
            <a:ext cx="8731" cy="5895"/>
          </p:xfrm>
          <a:graphic>
            <a:graphicData uri="http://schemas.openxmlformats.org/presentationml/2006/ole">
              <mc:AlternateContent xmlns:mc="http://schemas.openxmlformats.org/markup-compatibility/2006">
                <mc:Choice xmlns:v="urn:schemas-microsoft-com:vml" Requires="v">
                  <p:oleObj spid="_x0000_s34873" name="Точечный рисунок" r:id="rId3" imgW="4809524" imgH="3247619" progId="Paint.Picture">
                    <p:embed/>
                  </p:oleObj>
                </mc:Choice>
                <mc:Fallback>
                  <p:oleObj name="Точечный рисунок" r:id="rId3" imgW="4809524" imgH="3247619"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 y="5081"/>
                          <a:ext cx="8731" cy="5895"/>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2406436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FE8B37AB-33CD-48CE-ADD3-B36FAAE3DCA4}"/>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FA6FCDEB-EE4B-4FB8-9F2D-3CC3F5E9E8C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1751FA7F-FB01-42E9-A53A-B484DE135307}"/>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Сигналы с улучшенными синхронизирующими свойствами</a:t>
            </a:r>
            <a:endParaRPr lang="ru-RU" spc="100" dirty="0">
              <a:solidFill>
                <a:srgbClr val="0033CC"/>
              </a:solidFill>
            </a:endParaRPr>
          </a:p>
        </p:txBody>
      </p:sp>
      <p:pic>
        <p:nvPicPr>
          <p:cNvPr id="9" name="Рисунок 8">
            <a:extLst>
              <a:ext uri="{FF2B5EF4-FFF2-40B4-BE49-F238E27FC236}">
                <a16:creationId xmlns:a16="http://schemas.microsoft.com/office/drawing/2014/main" id="{B7628559-426F-49CC-B7A5-503EC994B521}"/>
              </a:ext>
            </a:extLst>
          </p:cNvPr>
          <p:cNvPicPr>
            <a:picLocks noChangeAspect="1"/>
          </p:cNvPicPr>
          <p:nvPr/>
        </p:nvPicPr>
        <p:blipFill>
          <a:blip r:embed="rId2"/>
          <a:stretch>
            <a:fillRect/>
          </a:stretch>
        </p:blipFill>
        <p:spPr>
          <a:xfrm>
            <a:off x="1572437" y="3243071"/>
            <a:ext cx="9311713" cy="2157592"/>
          </a:xfrm>
          <a:prstGeom prst="rect">
            <a:avLst/>
          </a:prstGeom>
        </p:spPr>
      </p:pic>
      <p:sp>
        <p:nvSpPr>
          <p:cNvPr id="11" name="Rectangle 4">
            <a:extLst>
              <a:ext uri="{FF2B5EF4-FFF2-40B4-BE49-F238E27FC236}">
                <a16:creationId xmlns:a16="http://schemas.microsoft.com/office/drawing/2014/main" id="{CA05272D-F152-4133-9B80-2D1BB52FE746}"/>
              </a:ext>
            </a:extLst>
          </p:cNvPr>
          <p:cNvSpPr>
            <a:spLocks noChangeArrowheads="1"/>
          </p:cNvSpPr>
          <p:nvPr/>
        </p:nvSpPr>
        <p:spPr bwMode="auto">
          <a:xfrm>
            <a:off x="583659" y="908112"/>
            <a:ext cx="1108953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      Для улучшения процедуры формирования на приемной стороне тактовых импульсов на основе входных информационных сигналов разработаны линейные коды  вида </a:t>
            </a:r>
            <a:r>
              <a:rPr kumimoji="0" lang="ru-RU" altLang="ru-RU" b="1" i="0" u="none" strike="noStrike" cap="none" normalizeH="0" baseline="0" dirty="0">
                <a:ln>
                  <a:noFill/>
                </a:ln>
                <a:solidFill>
                  <a:srgbClr val="0033CC"/>
                </a:solidFill>
                <a:effectLst/>
                <a:ea typeface="Times New Roman" panose="02020603050405020304" pitchFamily="18" charset="0"/>
              </a:rPr>
              <a:t>CHDB</a:t>
            </a:r>
            <a:r>
              <a:rPr kumimoji="0" lang="ru-RU" altLang="ru-RU" b="0" i="0" u="none" strike="noStrike" cap="none" normalizeH="0" baseline="0" dirty="0">
                <a:ln>
                  <a:noFill/>
                </a:ln>
                <a:solidFill>
                  <a:schemeClr val="tx1"/>
                </a:solidFill>
                <a:effectLst/>
                <a:ea typeface="Times New Roman" panose="02020603050405020304" pitchFamily="18" charset="0"/>
              </a:rPr>
              <a:t> (</a:t>
            </a:r>
            <a:r>
              <a:rPr kumimoji="0" lang="ru-RU" altLang="ru-RU" b="0" i="1" u="none" strike="noStrike" cap="none" normalizeH="0" baseline="0" dirty="0" err="1">
                <a:ln>
                  <a:noFill/>
                </a:ln>
                <a:solidFill>
                  <a:schemeClr val="tx1"/>
                </a:solidFill>
                <a:effectLst/>
                <a:ea typeface="Times New Roman" panose="02020603050405020304" pitchFamily="18" charset="0"/>
              </a:rPr>
              <a:t>Compatible</a:t>
            </a:r>
            <a:r>
              <a:rPr kumimoji="0" lang="ru-RU" altLang="ru-RU" b="0" i="1" u="none" strike="noStrike" cap="none" normalizeH="0" baseline="0" dirty="0">
                <a:ln>
                  <a:noFill/>
                </a:ln>
                <a:solidFill>
                  <a:schemeClr val="tx1"/>
                </a:solidFill>
                <a:effectLst/>
                <a:ea typeface="Times New Roman" panose="02020603050405020304" pitchFamily="18" charset="0"/>
              </a:rPr>
              <a:t> </a:t>
            </a:r>
            <a:r>
              <a:rPr kumimoji="0" lang="ru-RU" altLang="ru-RU" b="0" i="1" u="none" strike="noStrike" cap="none" normalizeH="0" baseline="0" dirty="0" err="1">
                <a:ln>
                  <a:noFill/>
                </a:ln>
                <a:solidFill>
                  <a:schemeClr val="tx1"/>
                </a:solidFill>
                <a:effectLst/>
                <a:ea typeface="Times New Roman" panose="02020603050405020304" pitchFamily="18" charset="0"/>
              </a:rPr>
              <a:t>High</a:t>
            </a:r>
            <a:r>
              <a:rPr kumimoji="0" lang="ru-RU" altLang="ru-RU" b="0" i="1" u="none" strike="noStrike" cap="none" normalizeH="0" baseline="0" dirty="0">
                <a:ln>
                  <a:noFill/>
                </a:ln>
                <a:solidFill>
                  <a:schemeClr val="tx1"/>
                </a:solidFill>
                <a:effectLst/>
                <a:ea typeface="Times New Roman" panose="02020603050405020304" pitchFamily="18" charset="0"/>
              </a:rPr>
              <a:t> </a:t>
            </a:r>
            <a:r>
              <a:rPr kumimoji="0" lang="ru-RU" altLang="ru-RU" b="0" i="1" u="none" strike="noStrike" cap="none" normalizeH="0" baseline="0" dirty="0" err="1">
                <a:ln>
                  <a:noFill/>
                </a:ln>
                <a:solidFill>
                  <a:schemeClr val="tx1"/>
                </a:solidFill>
                <a:effectLst/>
                <a:ea typeface="Times New Roman" panose="02020603050405020304" pitchFamily="18" charset="0"/>
              </a:rPr>
              <a:t>Density</a:t>
            </a:r>
            <a:r>
              <a:rPr kumimoji="0" lang="ru-RU" altLang="ru-RU" b="0" i="1" u="none" strike="noStrike" cap="none" normalizeH="0" baseline="0" dirty="0">
                <a:ln>
                  <a:noFill/>
                </a:ln>
                <a:solidFill>
                  <a:schemeClr val="tx1"/>
                </a:solidFill>
                <a:effectLst/>
                <a:ea typeface="Times New Roman" panose="02020603050405020304" pitchFamily="18" charset="0"/>
              </a:rPr>
              <a:t> </a:t>
            </a:r>
            <a:r>
              <a:rPr kumimoji="0" lang="ru-RU" altLang="ru-RU" b="0" i="1" u="none" strike="noStrike" cap="none" normalizeH="0" baseline="0" dirty="0" err="1">
                <a:ln>
                  <a:noFill/>
                </a:ln>
                <a:solidFill>
                  <a:schemeClr val="tx1"/>
                </a:solidFill>
                <a:effectLst/>
                <a:ea typeface="Times New Roman" panose="02020603050405020304" pitchFamily="18" charset="0"/>
              </a:rPr>
              <a:t>Binary</a:t>
            </a:r>
            <a:r>
              <a:rPr kumimoji="0" lang="ru-RU" altLang="ru-RU" b="0" i="0" u="none" strike="noStrike" cap="none" normalizeH="0" baseline="0" dirty="0">
                <a:ln>
                  <a:noFill/>
                </a:ln>
                <a:solidFill>
                  <a:schemeClr val="tx1"/>
                </a:solidFill>
                <a:effectLst/>
                <a:ea typeface="Times New Roman" panose="02020603050405020304" pitchFamily="18" charset="0"/>
              </a:rPr>
              <a:t>). После следования  </a:t>
            </a:r>
            <a:r>
              <a:rPr kumimoji="0" lang="ru-RU" altLang="ru-RU" b="0" i="1" u="none" strike="noStrike" cap="none" normalizeH="0" baseline="0" dirty="0">
                <a:ln>
                  <a:noFill/>
                </a:ln>
                <a:solidFill>
                  <a:schemeClr val="tx1"/>
                </a:solidFill>
                <a:effectLst/>
                <a:ea typeface="Times New Roman" panose="02020603050405020304" pitchFamily="18" charset="0"/>
              </a:rPr>
              <a:t>n</a:t>
            </a:r>
            <a:r>
              <a:rPr kumimoji="0" lang="ru-RU" altLang="ru-RU" b="0" i="0" u="none" strike="noStrike" cap="none" normalizeH="0" baseline="0" dirty="0">
                <a:ln>
                  <a:noFill/>
                </a:ln>
                <a:solidFill>
                  <a:schemeClr val="tx1"/>
                </a:solidFill>
                <a:effectLst/>
                <a:ea typeface="Times New Roman" panose="02020603050405020304" pitchFamily="18" charset="0"/>
              </a:rPr>
              <a:t> периодов значения "0" они обеспечивают обязательную смену полярности сигнала. Так код CHDB3 (обычно называемый просто </a:t>
            </a:r>
            <a:r>
              <a:rPr kumimoji="0" lang="ru-RU" altLang="ru-RU" b="1" i="0" u="none" strike="noStrike" cap="none" normalizeH="0" baseline="0" dirty="0">
                <a:ln>
                  <a:noFill/>
                </a:ln>
                <a:solidFill>
                  <a:srgbClr val="0033CC"/>
                </a:solidFill>
                <a:effectLst/>
                <a:ea typeface="Times New Roman" panose="02020603050405020304" pitchFamily="18" charset="0"/>
              </a:rPr>
              <a:t>HDB3</a:t>
            </a:r>
            <a:r>
              <a:rPr kumimoji="0" lang="ru-RU" altLang="ru-RU" b="0" i="0" u="none" strike="noStrike" cap="none" normalizeH="0" baseline="0" dirty="0">
                <a:ln>
                  <a:noFill/>
                </a:ln>
                <a:solidFill>
                  <a:schemeClr val="tx1"/>
                </a:solidFill>
                <a:effectLst/>
                <a:ea typeface="Times New Roman" panose="02020603050405020304" pitchFamily="18" charset="0"/>
              </a:rPr>
              <a:t>) предполагает, что после трех "0" в линию связи обязательно передается импульс. Для того чтобы на приемной  стороне он не был  воспринят как единица, применяется </a:t>
            </a:r>
            <a:r>
              <a:rPr kumimoji="0" lang="ru-RU" altLang="ru-RU" b="0" i="1" u="none" strike="noStrike" cap="none" normalizeH="0" baseline="0" dirty="0">
                <a:ln>
                  <a:noFill/>
                </a:ln>
                <a:solidFill>
                  <a:schemeClr val="tx1"/>
                </a:solidFill>
                <a:effectLst/>
                <a:ea typeface="Times New Roman" panose="02020603050405020304" pitchFamily="18" charset="0"/>
              </a:rPr>
              <a:t>нарушение</a:t>
            </a:r>
            <a:r>
              <a:rPr kumimoji="0" lang="ru-RU" altLang="ru-RU" b="0" i="0" u="none" strike="noStrike" cap="none" normalizeH="0" baseline="0" dirty="0">
                <a:ln>
                  <a:noFill/>
                </a:ln>
                <a:solidFill>
                  <a:schemeClr val="tx1"/>
                </a:solidFill>
                <a:effectLst/>
                <a:ea typeface="Times New Roman" panose="02020603050405020304" pitchFamily="18" charset="0"/>
              </a:rPr>
              <a:t> правила перехода, которое требует обязательного чередования положительных и отрицательных импульсов. Поэтому при кодировании по методу HDB3 после трех значений “0” передается импульс того же знака (так называемый </a:t>
            </a:r>
            <a:r>
              <a:rPr kumimoji="0" lang="ru-RU" altLang="ru-RU" b="1" i="0" u="none" strike="noStrike" cap="none" normalizeH="0" baseline="0" dirty="0">
                <a:ln>
                  <a:noFill/>
                </a:ln>
                <a:solidFill>
                  <a:srgbClr val="0033CC"/>
                </a:solidFill>
                <a:effectLst/>
                <a:ea typeface="Times New Roman" panose="02020603050405020304" pitchFamily="18" charset="0"/>
              </a:rPr>
              <a:t>V</a:t>
            </a:r>
            <a:r>
              <a:rPr kumimoji="0" lang="ru-RU" altLang="ru-RU" b="0" i="0" u="none" strike="noStrike" cap="none" normalizeH="0" baseline="0" dirty="0">
                <a:ln>
                  <a:noFill/>
                </a:ln>
                <a:solidFill>
                  <a:srgbClr val="0033CC"/>
                </a:solidFill>
                <a:effectLst/>
                <a:ea typeface="Times New Roman" panose="02020603050405020304" pitchFamily="18" charset="0"/>
              </a:rPr>
              <a:t>-импульс</a:t>
            </a:r>
            <a:r>
              <a:rPr kumimoji="0" lang="ru-RU" altLang="ru-RU" b="0" i="0" u="none" strike="noStrike" cap="none" normalizeH="0" baseline="0" dirty="0">
                <a:ln>
                  <a:noFill/>
                </a:ln>
                <a:solidFill>
                  <a:schemeClr val="tx1"/>
                </a:solidFill>
                <a:effectLst/>
                <a:ea typeface="Times New Roman" panose="02020603050405020304" pitchFamily="18" charset="0"/>
              </a:rPr>
              <a:t>), что и у последнего импульса, представлявшего значение “1” </a:t>
            </a:r>
            <a:endParaRPr kumimoji="0" lang="ru-RU" altLang="ru-RU" b="0" i="0" u="none" strike="noStrike" cap="none" normalizeH="0" baseline="0" dirty="0">
              <a:ln>
                <a:noFill/>
              </a:ln>
              <a:solidFill>
                <a:schemeClr val="tx1"/>
              </a:solidFill>
              <a:effectLst/>
            </a:endParaRPr>
          </a:p>
        </p:txBody>
      </p:sp>
      <p:sp>
        <p:nvSpPr>
          <p:cNvPr id="6" name="Прямоугольник 5">
            <a:extLst>
              <a:ext uri="{FF2B5EF4-FFF2-40B4-BE49-F238E27FC236}">
                <a16:creationId xmlns:a16="http://schemas.microsoft.com/office/drawing/2014/main" id="{90C2DF74-B380-411A-B7ED-8FDE25BEEF4F}"/>
              </a:ext>
            </a:extLst>
          </p:cNvPr>
          <p:cNvSpPr/>
          <p:nvPr/>
        </p:nvSpPr>
        <p:spPr>
          <a:xfrm>
            <a:off x="583659" y="5304067"/>
            <a:ext cx="11439727" cy="1477328"/>
          </a:xfrm>
          <a:prstGeom prst="rect">
            <a:avLst/>
          </a:prstGeom>
        </p:spPr>
        <p:txBody>
          <a:bodyPr wrap="square">
            <a:spAutoFit/>
          </a:bodyPr>
          <a:lstStyle/>
          <a:p>
            <a:r>
              <a:rPr lang="ru-RU" dirty="0">
                <a:ea typeface="Times New Roman" panose="02020603050405020304" pitchFamily="18" charset="0"/>
              </a:rPr>
              <a:t>      В цифровых системах передачи данных широко используются методы линейного кодирования, которые обозначаются в общем виде </a:t>
            </a:r>
            <a:r>
              <a:rPr lang="ru-RU" b="1" dirty="0" err="1">
                <a:ea typeface="Times New Roman" panose="02020603050405020304" pitchFamily="18" charset="0"/>
              </a:rPr>
              <a:t>хВуВ</a:t>
            </a:r>
            <a:r>
              <a:rPr lang="ru-RU" dirty="0">
                <a:ea typeface="Times New Roman" panose="02020603050405020304" pitchFamily="18" charset="0"/>
              </a:rPr>
              <a:t>, </a:t>
            </a:r>
            <a:r>
              <a:rPr lang="ru-RU" b="1" dirty="0" err="1">
                <a:ea typeface="Times New Roman" panose="02020603050405020304" pitchFamily="18" charset="0"/>
              </a:rPr>
              <a:t>хВуТ</a:t>
            </a:r>
            <a:r>
              <a:rPr lang="ru-RU" dirty="0">
                <a:ea typeface="Times New Roman" panose="02020603050405020304" pitchFamily="18" charset="0"/>
              </a:rPr>
              <a:t> или </a:t>
            </a:r>
            <a:r>
              <a:rPr lang="ru-RU" b="1" dirty="0" err="1">
                <a:ea typeface="Times New Roman" panose="02020603050405020304" pitchFamily="18" charset="0"/>
              </a:rPr>
              <a:t>xByQ</a:t>
            </a:r>
            <a:r>
              <a:rPr lang="ru-RU" dirty="0">
                <a:ea typeface="Times New Roman" panose="02020603050405020304" pitchFamily="18" charset="0"/>
              </a:rPr>
              <a:t>. Их суть состоит в том, что группа, состоящая из </a:t>
            </a:r>
            <a:r>
              <a:rPr lang="ru-RU" b="1" i="1" dirty="0">
                <a:ea typeface="Times New Roman" panose="02020603050405020304" pitchFamily="18" charset="0"/>
              </a:rPr>
              <a:t>х</a:t>
            </a:r>
            <a:r>
              <a:rPr lang="ru-RU" dirty="0">
                <a:ea typeface="Times New Roman" panose="02020603050405020304" pitchFamily="18" charset="0"/>
              </a:rPr>
              <a:t> битов (В–</a:t>
            </a:r>
            <a:r>
              <a:rPr lang="ru-RU" i="1" dirty="0" err="1">
                <a:ea typeface="Times New Roman" panose="02020603050405020304" pitchFamily="18" charset="0"/>
              </a:rPr>
              <a:t>binary</a:t>
            </a:r>
            <a:r>
              <a:rPr lang="ru-RU" dirty="0">
                <a:ea typeface="Times New Roman" panose="02020603050405020304" pitchFamily="18" charset="0"/>
              </a:rPr>
              <a:t>), заменяется группой </a:t>
            </a:r>
            <a:r>
              <a:rPr lang="ru-RU" b="1" i="1" dirty="0">
                <a:ea typeface="Times New Roman" panose="02020603050405020304" pitchFamily="18" charset="0"/>
              </a:rPr>
              <a:t>у</a:t>
            </a:r>
            <a:r>
              <a:rPr lang="ru-RU" dirty="0">
                <a:ea typeface="Times New Roman" panose="02020603050405020304" pitchFamily="18" charset="0"/>
              </a:rPr>
              <a:t> троичных (</a:t>
            </a:r>
            <a:r>
              <a:rPr lang="ru-RU" b="1" dirty="0">
                <a:ea typeface="Times New Roman" panose="02020603050405020304" pitchFamily="18" charset="0"/>
              </a:rPr>
              <a:t>Т</a:t>
            </a:r>
            <a:r>
              <a:rPr lang="ru-RU" dirty="0">
                <a:ea typeface="Times New Roman" panose="02020603050405020304" pitchFamily="18" charset="0"/>
              </a:rPr>
              <a:t>-</a:t>
            </a:r>
            <a:r>
              <a:rPr lang="ru-RU" i="1" dirty="0" err="1">
                <a:ea typeface="Times New Roman" panose="02020603050405020304" pitchFamily="18" charset="0"/>
              </a:rPr>
              <a:t>ternary</a:t>
            </a:r>
            <a:r>
              <a:rPr lang="ru-RU" dirty="0">
                <a:ea typeface="Times New Roman" panose="02020603050405020304" pitchFamily="18" charset="0"/>
              </a:rPr>
              <a:t>), четверичных (</a:t>
            </a:r>
            <a:r>
              <a:rPr lang="ru-RU" b="1" dirty="0">
                <a:ea typeface="Times New Roman" panose="02020603050405020304" pitchFamily="18" charset="0"/>
              </a:rPr>
              <a:t>Q</a:t>
            </a:r>
            <a:r>
              <a:rPr lang="ru-RU" dirty="0">
                <a:ea typeface="Times New Roman" panose="02020603050405020304" pitchFamily="18" charset="0"/>
              </a:rPr>
              <a:t>-</a:t>
            </a:r>
            <a:r>
              <a:rPr lang="ru-RU" i="1" dirty="0" err="1">
                <a:ea typeface="Times New Roman" panose="02020603050405020304" pitchFamily="18" charset="0"/>
              </a:rPr>
              <a:t>quaternary</a:t>
            </a:r>
            <a:r>
              <a:rPr lang="ru-RU" dirty="0">
                <a:ea typeface="Times New Roman" panose="02020603050405020304" pitchFamily="18" charset="0"/>
              </a:rPr>
              <a:t>) или двоичных (</a:t>
            </a:r>
            <a:r>
              <a:rPr lang="ru-RU" b="1" dirty="0">
                <a:ea typeface="Times New Roman" panose="02020603050405020304" pitchFamily="18" charset="0"/>
              </a:rPr>
              <a:t>В</a:t>
            </a:r>
            <a:r>
              <a:rPr lang="ru-RU" dirty="0">
                <a:ea typeface="Times New Roman" panose="02020603050405020304" pitchFamily="18" charset="0"/>
              </a:rPr>
              <a:t>) элементов. Так, например, в локальных компьютерных сетях </a:t>
            </a:r>
            <a:r>
              <a:rPr lang="ru-RU" dirty="0" err="1">
                <a:ea typeface="Times New Roman" panose="02020603050405020304" pitchFamily="18" charset="0"/>
              </a:rPr>
              <a:t>Fast-Ethernet</a:t>
            </a:r>
            <a:r>
              <a:rPr lang="ru-RU" dirty="0">
                <a:ea typeface="Times New Roman" panose="02020603050405020304" pitchFamily="18" charset="0"/>
              </a:rPr>
              <a:t> 100BASE-FX и сетях FDDI применяется преобразование кодов вида </a:t>
            </a:r>
            <a:r>
              <a:rPr lang="ru-RU" b="1" dirty="0">
                <a:ea typeface="Times New Roman" panose="02020603050405020304" pitchFamily="18" charset="0"/>
              </a:rPr>
              <a:t>4В/5В, </a:t>
            </a:r>
            <a:r>
              <a:rPr lang="ru-RU" dirty="0">
                <a:ea typeface="Times New Roman" panose="02020603050405020304" pitchFamily="18" charset="0"/>
              </a:rPr>
              <a:t>а также </a:t>
            </a:r>
            <a:r>
              <a:rPr lang="ru-RU" b="1" dirty="0">
                <a:ea typeface="Times New Roman" panose="02020603050405020304" pitchFamily="18" charset="0"/>
              </a:rPr>
              <a:t>8В/10В.</a:t>
            </a:r>
            <a:endParaRPr lang="ru-RU" dirty="0"/>
          </a:p>
        </p:txBody>
      </p:sp>
    </p:spTree>
    <p:extLst>
      <p:ext uri="{BB962C8B-B14F-4D97-AF65-F5344CB8AC3E}">
        <p14:creationId xmlns:p14="http://schemas.microsoft.com/office/powerpoint/2010/main" val="3888799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9C783E8-F552-4688-B6F6-ADA5E0904C8A}"/>
              </a:ext>
            </a:extLst>
          </p:cNvPr>
          <p:cNvSpPr/>
          <p:nvPr/>
        </p:nvSpPr>
        <p:spPr>
          <a:xfrm>
            <a:off x="13319963" y="2419581"/>
            <a:ext cx="6096000" cy="707886"/>
          </a:xfrm>
          <a:prstGeom prst="rect">
            <a:avLst/>
          </a:prstGeom>
        </p:spPr>
        <p:txBody>
          <a:bodyPr>
            <a:spAutoFit/>
          </a:bodyPr>
          <a:lstStyle/>
          <a:p>
            <a:pPr indent="457200" algn="just">
              <a:spcAft>
                <a:spcPts val="0"/>
              </a:spcAft>
            </a:pPr>
            <a:endParaRPr lang="ru-RU" sz="2000" dirty="0">
              <a:effectLst/>
              <a:ea typeface="Times New Roman" panose="02020603050405020304" pitchFamily="18" charset="0"/>
            </a:endParaRPr>
          </a:p>
          <a:p>
            <a:pPr indent="457200" algn="just">
              <a:spcAft>
                <a:spcPts val="0"/>
              </a:spcAft>
            </a:pPr>
            <a:endParaRPr lang="ru-RU" sz="2000" dirty="0">
              <a:effectLst/>
              <a:ea typeface="Times New Roman" panose="02020603050405020304" pitchFamily="18" charset="0"/>
            </a:endParaRPr>
          </a:p>
        </p:txBody>
      </p:sp>
      <p:sp>
        <p:nvSpPr>
          <p:cNvPr id="8" name="Rectangle 2">
            <a:extLst>
              <a:ext uri="{FF2B5EF4-FFF2-40B4-BE49-F238E27FC236}">
                <a16:creationId xmlns:a16="http://schemas.microsoft.com/office/drawing/2014/main" id="{38A96F48-26A6-4D7F-B029-B3D51662E8C6}"/>
              </a:ext>
            </a:extLst>
          </p:cNvPr>
          <p:cNvSpPr>
            <a:spLocks noChangeArrowheads="1"/>
          </p:cNvSpPr>
          <p:nvPr/>
        </p:nvSpPr>
        <p:spPr bwMode="auto">
          <a:xfrm>
            <a:off x="7522278" y="13357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4">
            <a:extLst>
              <a:ext uri="{FF2B5EF4-FFF2-40B4-BE49-F238E27FC236}">
                <a16:creationId xmlns:a16="http://schemas.microsoft.com/office/drawing/2014/main" id="{22B2E4A5-9426-4874-BD67-2CDF124A30EF}"/>
              </a:ext>
            </a:extLst>
          </p:cNvPr>
          <p:cNvSpPr>
            <a:spLocks noChangeArrowheads="1"/>
          </p:cNvSpPr>
          <p:nvPr/>
        </p:nvSpPr>
        <p:spPr bwMode="auto">
          <a:xfrm>
            <a:off x="7747702" y="3396469"/>
            <a:ext cx="11009978" cy="5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14" name="Rectangle 6">
            <a:extLst>
              <a:ext uri="{FF2B5EF4-FFF2-40B4-BE49-F238E27FC236}">
                <a16:creationId xmlns:a16="http://schemas.microsoft.com/office/drawing/2014/main" id="{9FEDD1FF-ACFA-4C29-9BE9-4EE180E6B0AD}"/>
              </a:ext>
            </a:extLst>
          </p:cNvPr>
          <p:cNvSpPr>
            <a:spLocks noChangeArrowheads="1"/>
          </p:cNvSpPr>
          <p:nvPr/>
        </p:nvSpPr>
        <p:spPr bwMode="auto">
          <a:xfrm>
            <a:off x="6308408" y="5072331"/>
            <a:ext cx="122570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pSp>
        <p:nvGrpSpPr>
          <p:cNvPr id="19" name="Группа 18">
            <a:extLst>
              <a:ext uri="{FF2B5EF4-FFF2-40B4-BE49-F238E27FC236}">
                <a16:creationId xmlns:a16="http://schemas.microsoft.com/office/drawing/2014/main" id="{81E41EF2-B143-400A-A62F-2B3AD97EF686}"/>
              </a:ext>
            </a:extLst>
          </p:cNvPr>
          <p:cNvGrpSpPr/>
          <p:nvPr/>
        </p:nvGrpSpPr>
        <p:grpSpPr>
          <a:xfrm>
            <a:off x="197918" y="57150"/>
            <a:ext cx="11690794" cy="6564838"/>
            <a:chOff x="197918" y="57150"/>
            <a:chExt cx="11690794" cy="6564838"/>
          </a:xfrm>
        </p:grpSpPr>
        <p:pic>
          <p:nvPicPr>
            <p:cNvPr id="2" name="Рисунок 1">
              <a:extLst>
                <a:ext uri="{FF2B5EF4-FFF2-40B4-BE49-F238E27FC236}">
                  <a16:creationId xmlns:a16="http://schemas.microsoft.com/office/drawing/2014/main" id="{59A32E6D-C511-463B-892E-A07298178EE8}"/>
                </a:ext>
              </a:extLst>
            </p:cNvPr>
            <p:cNvPicPr>
              <a:picLocks noChangeAspect="1"/>
            </p:cNvPicPr>
            <p:nvPr/>
          </p:nvPicPr>
          <p:blipFill>
            <a:blip r:embed="rId3"/>
            <a:stretch>
              <a:fillRect/>
            </a:stretch>
          </p:blipFill>
          <p:spPr>
            <a:xfrm>
              <a:off x="197918" y="1482685"/>
              <a:ext cx="5504517" cy="4519613"/>
            </a:xfrm>
            <a:prstGeom prst="rect">
              <a:avLst/>
            </a:prstGeom>
          </p:spPr>
        </p:pic>
        <p:sp>
          <p:nvSpPr>
            <p:cNvPr id="3" name="Text Box 8">
              <a:extLst>
                <a:ext uri="{FF2B5EF4-FFF2-40B4-BE49-F238E27FC236}">
                  <a16:creationId xmlns:a16="http://schemas.microsoft.com/office/drawing/2014/main" id="{559A23AB-E43B-4699-B506-2A475DB66B51}"/>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12700D6D-35AA-491D-AF0A-2A20D643E41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FB24852B-A778-4905-B117-E8CBFDD58738}"/>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Модулированные сигналы. Амплитудная модуляция.</a:t>
              </a:r>
              <a:endParaRPr lang="ru-RU" spc="100" dirty="0">
                <a:solidFill>
                  <a:srgbClr val="0033CC"/>
                </a:solidFill>
              </a:endParaRPr>
            </a:p>
          </p:txBody>
        </p:sp>
        <p:sp>
          <p:nvSpPr>
            <p:cNvPr id="6" name="Прямоугольник 5">
              <a:extLst>
                <a:ext uri="{FF2B5EF4-FFF2-40B4-BE49-F238E27FC236}">
                  <a16:creationId xmlns:a16="http://schemas.microsoft.com/office/drawing/2014/main" id="{1327F3A2-C059-4F2C-9D34-0D830C0D662A}"/>
                </a:ext>
              </a:extLst>
            </p:cNvPr>
            <p:cNvSpPr/>
            <p:nvPr/>
          </p:nvSpPr>
          <p:spPr>
            <a:xfrm>
              <a:off x="931654" y="1021770"/>
              <a:ext cx="4054415" cy="461665"/>
            </a:xfrm>
            <a:prstGeom prst="rect">
              <a:avLst/>
            </a:prstGeom>
          </p:spPr>
          <p:txBody>
            <a:bodyPr wrap="square">
              <a:spAutoFit/>
            </a:bodyPr>
            <a:lstStyle/>
            <a:p>
              <a:pPr algn="ctr"/>
              <a:r>
                <a:rPr lang="en-US" sz="2400" i="1" dirty="0">
                  <a:solidFill>
                    <a:srgbClr val="0033CC"/>
                  </a:solidFill>
                  <a:latin typeface="Times New Roman" panose="02020603050405020304" pitchFamily="18" charset="0"/>
                </a:rPr>
                <a:t>u</a:t>
              </a:r>
              <a:r>
                <a:rPr lang="en-US" sz="2400" dirty="0">
                  <a:solidFill>
                    <a:srgbClr val="0033CC"/>
                  </a:solidFill>
                  <a:latin typeface="Times New Roman" panose="02020603050405020304" pitchFamily="18" charset="0"/>
                </a:rPr>
                <a:t>(</a:t>
              </a:r>
              <a:r>
                <a:rPr lang="en-US" sz="2400" i="1" dirty="0">
                  <a:solidFill>
                    <a:srgbClr val="0033CC"/>
                  </a:solidFill>
                  <a:latin typeface="Times New Roman" panose="02020603050405020304" pitchFamily="18" charset="0"/>
                </a:rPr>
                <a:t>t</a:t>
              </a:r>
              <a:r>
                <a:rPr lang="en-US" sz="2400" dirty="0">
                  <a:solidFill>
                    <a:srgbClr val="0033CC"/>
                  </a:solidFill>
                  <a:latin typeface="Times New Roman" panose="02020603050405020304" pitchFamily="18" charset="0"/>
                </a:rPr>
                <a:t>)= </a:t>
              </a:r>
              <a:r>
                <a:rPr lang="en-US" sz="2400" i="1" dirty="0">
                  <a:solidFill>
                    <a:srgbClr val="0033CC"/>
                  </a:solidFill>
                  <a:latin typeface="Times New Roman" panose="02020603050405020304" pitchFamily="18" charset="0"/>
                </a:rPr>
                <a:t>U</a:t>
              </a:r>
              <a:r>
                <a:rPr lang="en-US" sz="2400" baseline="-25000" dirty="0">
                  <a:solidFill>
                    <a:srgbClr val="0033CC"/>
                  </a:solidFill>
                  <a:latin typeface="Times New Roman" panose="02020603050405020304" pitchFamily="18" charset="0"/>
                </a:rPr>
                <a:t>0</a:t>
              </a:r>
              <a:r>
                <a:rPr lang="en-US" sz="2400" i="1" baseline="-25000" dirty="0">
                  <a:solidFill>
                    <a:srgbClr val="0033CC"/>
                  </a:solidFill>
                  <a:latin typeface="Times New Roman" panose="02020603050405020304" pitchFamily="18" charset="0"/>
                </a:rPr>
                <a:t> </a:t>
              </a:r>
              <a:r>
                <a:rPr lang="en-US" sz="2400" dirty="0">
                  <a:solidFill>
                    <a:srgbClr val="0033CC"/>
                  </a:solidFill>
                  <a:latin typeface="Times New Roman" panose="02020603050405020304" pitchFamily="18" charset="0"/>
                </a:rPr>
                <a:t>cos(2πf +</a:t>
              </a:r>
              <a:r>
                <a:rPr lang="el-GR" sz="2400" dirty="0">
                  <a:solidFill>
                    <a:srgbClr val="0033CC"/>
                  </a:solidFill>
                  <a:latin typeface="Times New Roman" panose="02020603050405020304" pitchFamily="18" charset="0"/>
                </a:rPr>
                <a:t>φ</a:t>
              </a:r>
              <a:r>
                <a:rPr lang="en-US" sz="2400" baseline="-25000" dirty="0">
                  <a:solidFill>
                    <a:srgbClr val="0033CC"/>
                  </a:solidFill>
                  <a:latin typeface="Times New Roman" panose="02020603050405020304" pitchFamily="18" charset="0"/>
                </a:rPr>
                <a:t>0</a:t>
              </a:r>
              <a:r>
                <a:rPr lang="en-US" sz="2400" dirty="0">
                  <a:solidFill>
                    <a:srgbClr val="0033CC"/>
                  </a:solidFill>
                  <a:latin typeface="Times New Roman" panose="02020603050405020304" pitchFamily="18" charset="0"/>
                </a:rPr>
                <a:t>)</a:t>
              </a:r>
              <a:endParaRPr lang="ru-RU" sz="2400" dirty="0">
                <a:solidFill>
                  <a:srgbClr val="0033CC"/>
                </a:solidFill>
                <a:latin typeface="Times New Roman" panose="02020603050405020304" pitchFamily="18" charset="0"/>
              </a:endParaRPr>
            </a:p>
          </p:txBody>
        </p:sp>
        <p:sp>
          <p:nvSpPr>
            <p:cNvPr id="10" name="Прямоугольник 9">
              <a:extLst>
                <a:ext uri="{FF2B5EF4-FFF2-40B4-BE49-F238E27FC236}">
                  <a16:creationId xmlns:a16="http://schemas.microsoft.com/office/drawing/2014/main" id="{0C82CF77-DE7E-42C0-9DE2-62A8C077C13E}"/>
                </a:ext>
              </a:extLst>
            </p:cNvPr>
            <p:cNvSpPr/>
            <p:nvPr/>
          </p:nvSpPr>
          <p:spPr>
            <a:xfrm>
              <a:off x="5840485" y="1146453"/>
              <a:ext cx="5871129" cy="2308324"/>
            </a:xfrm>
            <a:prstGeom prst="rect">
              <a:avLst/>
            </a:prstGeom>
          </p:spPr>
          <p:txBody>
            <a:bodyPr wrap="square">
              <a:spAutoFit/>
            </a:bodyPr>
            <a:lstStyle/>
            <a:p>
              <a:pPr algn="just">
                <a:spcAft>
                  <a:spcPts val="0"/>
                </a:spcAft>
              </a:pPr>
              <a:r>
                <a:rPr lang="ru-RU" dirty="0">
                  <a:ea typeface="Times New Roman" panose="02020603050405020304" pitchFamily="18" charset="0"/>
                </a:rPr>
                <a:t>При </a:t>
              </a:r>
              <a:r>
                <a:rPr lang="ru-RU" i="1" dirty="0">
                  <a:ea typeface="Times New Roman" panose="02020603050405020304" pitchFamily="18" charset="0"/>
                </a:rPr>
                <a:t>амплитудной модуляции</a:t>
              </a:r>
              <a:r>
                <a:rPr lang="ru-RU" dirty="0">
                  <a:ea typeface="Times New Roman" panose="02020603050405020304" pitchFamily="18" charset="0"/>
                </a:rPr>
                <a:t> модулирующий сигнал изменяется по произвольному закону </a:t>
              </a:r>
              <a:r>
                <a:rPr lang="en-US" i="1" dirty="0">
                  <a:ea typeface="Times New Roman" panose="02020603050405020304" pitchFamily="18" charset="0"/>
                </a:rPr>
                <a:t>f</a:t>
              </a:r>
              <a:r>
                <a:rPr lang="ru-RU" i="1" dirty="0">
                  <a:ea typeface="Times New Roman" panose="02020603050405020304" pitchFamily="18" charset="0"/>
                </a:rPr>
                <a:t>(</a:t>
              </a:r>
              <a:r>
                <a:rPr lang="en-US" i="1" dirty="0">
                  <a:ea typeface="Times New Roman" panose="02020603050405020304" pitchFamily="18" charset="0"/>
                </a:rPr>
                <a:t>t</a:t>
              </a:r>
              <a:r>
                <a:rPr lang="ru-RU" i="1" dirty="0">
                  <a:ea typeface="Times New Roman" panose="02020603050405020304" pitchFamily="18" charset="0"/>
                </a:rPr>
                <a:t>)</a:t>
              </a:r>
              <a:r>
                <a:rPr lang="ru-RU" dirty="0">
                  <a:ea typeface="Times New Roman" panose="02020603050405020304" pitchFamily="18" charset="0"/>
                </a:rPr>
                <a:t>, причем предполагается, что максимальное и минимальное значение амплитуды равны соответственно: </a:t>
              </a:r>
              <a:r>
                <a:rPr lang="en-US" i="1" dirty="0">
                  <a:ea typeface="Times New Roman" panose="02020603050405020304" pitchFamily="18" charset="0"/>
                  <a:sym typeface="Symbol" panose="05050102010706020507" pitchFamily="18" charset="2"/>
                </a:rPr>
                <a:t></a:t>
              </a:r>
              <a:r>
                <a:rPr lang="en-US" i="1" dirty="0">
                  <a:ea typeface="Times New Roman" panose="02020603050405020304" pitchFamily="18" charset="0"/>
                </a:rPr>
                <a:t>U</a:t>
              </a:r>
              <a:r>
                <a:rPr lang="ru-RU" i="1" baseline="-25000" dirty="0">
                  <a:ea typeface="Times New Roman" panose="02020603050405020304" pitchFamily="18" charset="0"/>
                </a:rPr>
                <a:t>МАКС</a:t>
              </a:r>
              <a:r>
                <a:rPr lang="ru-RU" dirty="0">
                  <a:ea typeface="Times New Roman" panose="02020603050405020304" pitchFamily="18" charset="0"/>
                </a:rPr>
                <a:t> = +1   и </a:t>
              </a:r>
              <a:r>
                <a:rPr lang="en-US" i="1" dirty="0">
                  <a:ea typeface="Times New Roman" panose="02020603050405020304" pitchFamily="18" charset="0"/>
                  <a:sym typeface="Symbol" panose="05050102010706020507" pitchFamily="18" charset="2"/>
                </a:rPr>
                <a:t></a:t>
              </a:r>
              <a:r>
                <a:rPr lang="en-US" i="1" dirty="0">
                  <a:ea typeface="Times New Roman" panose="02020603050405020304" pitchFamily="18" charset="0"/>
                </a:rPr>
                <a:t>U</a:t>
              </a:r>
              <a:r>
                <a:rPr lang="ru-RU" i="1" baseline="-25000" dirty="0">
                  <a:ea typeface="Times New Roman" panose="02020603050405020304" pitchFamily="18" charset="0"/>
                </a:rPr>
                <a:t>МИН</a:t>
              </a:r>
              <a:r>
                <a:rPr lang="ru-RU" dirty="0">
                  <a:ea typeface="Times New Roman" panose="02020603050405020304" pitchFamily="18" charset="0"/>
                </a:rPr>
                <a:t> = -1. Если амплитуду модулирующего напряжения обозначить </a:t>
              </a:r>
              <a:r>
                <a:rPr lang="en-US" i="1" dirty="0">
                  <a:ea typeface="Times New Roman" panose="02020603050405020304" pitchFamily="18" charset="0"/>
                  <a:sym typeface="Symbol" panose="05050102010706020507" pitchFamily="18" charset="2"/>
                </a:rPr>
                <a:t></a:t>
              </a:r>
              <a:r>
                <a:rPr lang="en-US" i="1" dirty="0">
                  <a:ea typeface="Times New Roman" panose="02020603050405020304" pitchFamily="18" charset="0"/>
                </a:rPr>
                <a:t>U</a:t>
              </a:r>
              <a:r>
                <a:rPr lang="ru-RU" dirty="0">
                  <a:ea typeface="Times New Roman" panose="02020603050405020304" pitchFamily="18" charset="0"/>
                </a:rPr>
                <a:t>, то амплитуда модулированного напряжения будет изменяться по закону</a:t>
              </a:r>
              <a:endParaRPr lang="ru-RU" sz="1200" dirty="0">
                <a:effectLst/>
                <a:ea typeface="Times New Roman" panose="02020603050405020304" pitchFamily="18" charset="0"/>
              </a:endParaRPr>
            </a:p>
          </p:txBody>
        </p:sp>
        <p:graphicFrame>
          <p:nvGraphicFramePr>
            <p:cNvPr id="12" name="Объект 11">
              <a:extLst>
                <a:ext uri="{FF2B5EF4-FFF2-40B4-BE49-F238E27FC236}">
                  <a16:creationId xmlns:a16="http://schemas.microsoft.com/office/drawing/2014/main" id="{CAB5A0EE-C3F2-4178-ACBA-F06921C37772}"/>
                </a:ext>
              </a:extLst>
            </p:cNvPr>
            <p:cNvGraphicFramePr>
              <a:graphicFrameLocks noChangeAspect="1"/>
            </p:cNvGraphicFramePr>
            <p:nvPr>
              <p:extLst>
                <p:ext uri="{D42A27DB-BD31-4B8C-83A1-F6EECF244321}">
                  <p14:modId xmlns:p14="http://schemas.microsoft.com/office/powerpoint/2010/main" val="3942242002"/>
                </p:ext>
              </p:extLst>
            </p:nvPr>
          </p:nvGraphicFramePr>
          <p:xfrm>
            <a:off x="6366294" y="3396469"/>
            <a:ext cx="4948836" cy="692443"/>
          </p:xfrm>
          <a:graphic>
            <a:graphicData uri="http://schemas.openxmlformats.org/presentationml/2006/ole">
              <mc:AlternateContent xmlns:mc="http://schemas.openxmlformats.org/markup-compatibility/2006">
                <mc:Choice xmlns:v="urn:schemas-microsoft-com:vml" Requires="v">
                  <p:oleObj spid="_x0000_s44092" name="Equation" r:id="rId4" imgW="3759200" imgH="495300" progId="Equation.DSMT4">
                    <p:embed/>
                  </p:oleObj>
                </mc:Choice>
                <mc:Fallback>
                  <p:oleObj name="Equation" r:id="rId4" imgW="3759200" imgH="4953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6294" y="3396469"/>
                          <a:ext cx="4948836" cy="692443"/>
                        </a:xfrm>
                        <a:prstGeom prst="rect">
                          <a:avLst/>
                        </a:prstGeom>
                        <a:noFill/>
                      </p:spPr>
                    </p:pic>
                  </p:oleObj>
                </mc:Fallback>
              </mc:AlternateContent>
            </a:graphicData>
          </a:graphic>
        </p:graphicFrame>
        <p:sp>
          <p:nvSpPr>
            <p:cNvPr id="13" name="Прямоугольник 12">
              <a:extLst>
                <a:ext uri="{FF2B5EF4-FFF2-40B4-BE49-F238E27FC236}">
                  <a16:creationId xmlns:a16="http://schemas.microsoft.com/office/drawing/2014/main" id="{2ED09E34-96E0-4B57-BED0-63D2EF7B95E5}"/>
                </a:ext>
              </a:extLst>
            </p:cNvPr>
            <p:cNvSpPr/>
            <p:nvPr/>
          </p:nvSpPr>
          <p:spPr>
            <a:xfrm>
              <a:off x="5792712" y="4162274"/>
              <a:ext cx="6096000" cy="646331"/>
            </a:xfrm>
            <a:prstGeom prst="rect">
              <a:avLst/>
            </a:prstGeom>
          </p:spPr>
          <p:txBody>
            <a:bodyPr>
              <a:spAutoFit/>
            </a:bodyPr>
            <a:lstStyle/>
            <a:p>
              <a:pPr>
                <a:spcAft>
                  <a:spcPts val="0"/>
                </a:spcAft>
              </a:pPr>
              <a:r>
                <a:rPr lang="ru-RU" dirty="0">
                  <a:ea typeface="Times New Roman" panose="02020603050405020304" pitchFamily="18" charset="0"/>
                </a:rPr>
                <a:t>где </a:t>
              </a:r>
              <a:r>
                <a:rPr lang="en-US" i="1" dirty="0">
                  <a:ea typeface="Times New Roman" panose="02020603050405020304" pitchFamily="18" charset="0"/>
                </a:rPr>
                <a:t>m</a:t>
              </a:r>
              <a:r>
                <a:rPr lang="ru-RU" dirty="0">
                  <a:ea typeface="Times New Roman" panose="02020603050405020304" pitchFamily="18" charset="0"/>
                </a:rPr>
                <a:t>-коэффициент модуляции (</a:t>
              </a:r>
              <a:r>
                <a:rPr lang="en-US" i="1" dirty="0">
                  <a:ea typeface="Times New Roman" panose="02020603050405020304" pitchFamily="18" charset="0"/>
                </a:rPr>
                <a:t>m</a:t>
              </a:r>
              <a:r>
                <a:rPr lang="ru-RU" dirty="0">
                  <a:ea typeface="Times New Roman" panose="02020603050405020304" pitchFamily="18" charset="0"/>
                </a:rPr>
                <a:t>=</a:t>
              </a:r>
              <a:r>
                <a:rPr lang="en-US" i="1" dirty="0">
                  <a:ea typeface="Times New Roman" panose="02020603050405020304" pitchFamily="18" charset="0"/>
                  <a:sym typeface="Symbol" panose="05050102010706020507" pitchFamily="18" charset="2"/>
                </a:rPr>
                <a:t></a:t>
              </a:r>
              <a:r>
                <a:rPr lang="en-US" i="1" dirty="0">
                  <a:ea typeface="Times New Roman" panose="02020603050405020304" pitchFamily="18" charset="0"/>
                </a:rPr>
                <a:t>U</a:t>
              </a:r>
              <a:r>
                <a:rPr lang="ru-RU" dirty="0">
                  <a:ea typeface="Times New Roman" panose="02020603050405020304" pitchFamily="18" charset="0"/>
                </a:rPr>
                <a:t>/</a:t>
              </a:r>
              <a:r>
                <a:rPr lang="en-US" i="1" dirty="0">
                  <a:ea typeface="Times New Roman" panose="02020603050405020304" pitchFamily="18" charset="0"/>
                </a:rPr>
                <a:t>U</a:t>
              </a:r>
              <a:r>
                <a:rPr lang="en-US" i="1" baseline="-25000" dirty="0">
                  <a:ea typeface="Times New Roman" panose="02020603050405020304" pitchFamily="18" charset="0"/>
                </a:rPr>
                <a:t>M</a:t>
              </a:r>
              <a:r>
                <a:rPr lang="ru-RU" dirty="0">
                  <a:ea typeface="Times New Roman" panose="02020603050405020304" pitchFamily="18" charset="0"/>
                </a:rPr>
                <a:t>). Модулированный сигнал запишется так:</a:t>
              </a:r>
              <a:endParaRPr lang="ru-RU" sz="1200" dirty="0">
                <a:effectLst/>
                <a:ea typeface="Times New Roman" panose="02020603050405020304" pitchFamily="18" charset="0"/>
              </a:endParaRPr>
            </a:p>
          </p:txBody>
        </p:sp>
        <p:graphicFrame>
          <p:nvGraphicFramePr>
            <p:cNvPr id="15" name="Объект 14">
              <a:extLst>
                <a:ext uri="{FF2B5EF4-FFF2-40B4-BE49-F238E27FC236}">
                  <a16:creationId xmlns:a16="http://schemas.microsoft.com/office/drawing/2014/main" id="{4D4A963B-DCB3-43EB-BE3E-A0D48A3D15EC}"/>
                </a:ext>
              </a:extLst>
            </p:cNvPr>
            <p:cNvGraphicFramePr>
              <a:graphicFrameLocks noChangeAspect="1"/>
            </p:cNvGraphicFramePr>
            <p:nvPr>
              <p:extLst>
                <p:ext uri="{D42A27DB-BD31-4B8C-83A1-F6EECF244321}">
                  <p14:modId xmlns:p14="http://schemas.microsoft.com/office/powerpoint/2010/main" val="110201746"/>
                </p:ext>
              </p:extLst>
            </p:nvPr>
          </p:nvGraphicFramePr>
          <p:xfrm>
            <a:off x="6064661" y="4934308"/>
            <a:ext cx="5504518" cy="449872"/>
          </p:xfrm>
          <a:graphic>
            <a:graphicData uri="http://schemas.openxmlformats.org/presentationml/2006/ole">
              <mc:AlternateContent xmlns:mc="http://schemas.openxmlformats.org/markup-compatibility/2006">
                <mc:Choice xmlns:v="urn:schemas-microsoft-com:vml" Requires="v">
                  <p:oleObj spid="_x0000_s44093" name="Equation" r:id="rId6" imgW="3746500" imgH="292100" progId="Equation.DSMT4">
                    <p:embed/>
                  </p:oleObj>
                </mc:Choice>
                <mc:Fallback>
                  <p:oleObj name="Equation" r:id="rId6" imgW="3746500" imgH="2921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4661" y="4934308"/>
                          <a:ext cx="5504518" cy="449872"/>
                        </a:xfrm>
                        <a:prstGeom prst="rect">
                          <a:avLst/>
                        </a:prstGeom>
                        <a:noFill/>
                      </p:spPr>
                    </p:pic>
                  </p:oleObj>
                </mc:Fallback>
              </mc:AlternateContent>
            </a:graphicData>
          </a:graphic>
        </p:graphicFrame>
        <p:sp>
          <p:nvSpPr>
            <p:cNvPr id="16" name="TextBox 15">
              <a:extLst>
                <a:ext uri="{FF2B5EF4-FFF2-40B4-BE49-F238E27FC236}">
                  <a16:creationId xmlns:a16="http://schemas.microsoft.com/office/drawing/2014/main" id="{2E61238B-699E-4D25-B9E1-F3CD304BA02A}"/>
                </a:ext>
              </a:extLst>
            </p:cNvPr>
            <p:cNvSpPr txBox="1"/>
            <p:nvPr/>
          </p:nvSpPr>
          <p:spPr>
            <a:xfrm>
              <a:off x="5840485" y="5503652"/>
              <a:ext cx="5728694" cy="369332"/>
            </a:xfrm>
            <a:prstGeom prst="rect">
              <a:avLst/>
            </a:prstGeom>
            <a:noFill/>
          </p:spPr>
          <p:txBody>
            <a:bodyPr wrap="square" rtlCol="0">
              <a:spAutoFit/>
            </a:bodyPr>
            <a:lstStyle/>
            <a:p>
              <a:r>
                <a:rPr lang="ru-RU" dirty="0"/>
                <a:t>При цифровой модуляции </a:t>
              </a:r>
              <a:r>
                <a:rPr lang="en-US" dirty="0"/>
                <a:t> </a:t>
              </a:r>
              <a:r>
                <a:rPr lang="en-US" i="1" dirty="0"/>
                <a:t>f(t)</a:t>
              </a:r>
              <a:r>
                <a:rPr lang="en-US" dirty="0"/>
                <a:t>=±1 ,</a:t>
              </a:r>
              <a:r>
                <a:rPr lang="ru-RU" dirty="0"/>
                <a:t>а </a:t>
              </a:r>
              <a:r>
                <a:rPr lang="en-US" dirty="0"/>
                <a:t> m=1.</a:t>
              </a:r>
              <a:endParaRPr lang="ru-RU" dirty="0"/>
            </a:p>
          </p:txBody>
        </p:sp>
        <p:sp>
          <p:nvSpPr>
            <p:cNvPr id="17" name="Rectangle 10">
              <a:extLst>
                <a:ext uri="{FF2B5EF4-FFF2-40B4-BE49-F238E27FC236}">
                  <a16:creationId xmlns:a16="http://schemas.microsoft.com/office/drawing/2014/main" id="{8F0792FB-A196-400C-BF02-82BBD0CCBEC8}"/>
                </a:ext>
              </a:extLst>
            </p:cNvPr>
            <p:cNvSpPr>
              <a:spLocks noChangeArrowheads="1"/>
            </p:cNvSpPr>
            <p:nvPr/>
          </p:nvSpPr>
          <p:spPr bwMode="auto">
            <a:xfrm>
              <a:off x="810884" y="5975657"/>
              <a:ext cx="81778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ru-RU" altLang="ru-RU" b="0" i="0" u="none" strike="noStrike" cap="none" normalizeH="0" baseline="0" dirty="0">
                  <a:ln>
                    <a:noFill/>
                  </a:ln>
                  <a:solidFill>
                    <a:schemeClr val="tx1"/>
                  </a:solidFill>
                  <a:effectLst/>
                  <a:ea typeface="Times New Roman" panose="02020603050405020304" pitchFamily="18" charset="0"/>
                </a:rPr>
                <a:t>Для определения спектра </a:t>
              </a:r>
              <a:r>
                <a:rPr kumimoji="0" lang="en-US" altLang="ru-RU" b="0" i="1" u="none" strike="noStrike" cap="none" normalizeH="0" baseline="0" dirty="0">
                  <a:ln>
                    <a:noFill/>
                  </a:ln>
                  <a:solidFill>
                    <a:schemeClr val="tx1"/>
                  </a:solidFill>
                  <a:effectLst/>
                  <a:ea typeface="Times New Roman" panose="02020603050405020304" pitchFamily="18" charset="0"/>
                </a:rPr>
                <a:t>U</a:t>
              </a:r>
              <a:r>
                <a:rPr kumimoji="0" lang="ru-RU" altLang="ru-RU" b="0" i="1" u="none" strike="noStrike" cap="none" normalizeH="0" baseline="-30000" dirty="0">
                  <a:ln>
                    <a:noFill/>
                  </a:ln>
                  <a:solidFill>
                    <a:schemeClr val="tx1"/>
                  </a:solidFill>
                  <a:effectLst/>
                  <a:ea typeface="Times New Roman" panose="02020603050405020304" pitchFamily="18" charset="0"/>
                </a:rPr>
                <a:t>АМ</a:t>
              </a:r>
              <a:r>
                <a:rPr kumimoji="0" lang="ru-RU" altLang="ru-RU" b="0" i="0" u="none" strike="noStrike" cap="none" normalizeH="0" baseline="0" dirty="0">
                  <a:ln>
                    <a:noFill/>
                  </a:ln>
                  <a:solidFill>
                    <a:schemeClr val="tx1"/>
                  </a:solidFill>
                  <a:effectLst/>
                  <a:ea typeface="Times New Roman" panose="02020603050405020304" pitchFamily="18" charset="0"/>
                </a:rPr>
                <a:t> достаточно спектральное разложение в ряд </a:t>
              </a:r>
              <a:r>
                <a:rPr lang="ru-RU" altLang="ru-RU" dirty="0">
                  <a:ea typeface="Times New Roman" panose="02020603050405020304" pitchFamily="18" charset="0"/>
                </a:rPr>
                <a:t>Фурье</a:t>
              </a:r>
            </a:p>
            <a:p>
              <a:pPr algn="just" eaLnBrk="0" fontAlgn="base" hangingPunct="0">
                <a:spcBef>
                  <a:spcPct val="0"/>
                </a:spcBef>
                <a:spcAft>
                  <a:spcPct val="0"/>
                </a:spcAft>
              </a:pPr>
              <a:r>
                <a:rPr lang="ru-RU" altLang="ru-RU" dirty="0">
                  <a:ea typeface="Times New Roman" panose="02020603050405020304" pitchFamily="18" charset="0"/>
                </a:rPr>
                <a:t>подставить в формулу </a:t>
              </a:r>
              <a:r>
                <a:rPr lang="en-US" altLang="ru-RU" i="1" dirty="0">
                  <a:ea typeface="Times New Roman" panose="02020603050405020304" pitchFamily="18" charset="0"/>
                </a:rPr>
                <a:t>U</a:t>
              </a:r>
              <a:r>
                <a:rPr lang="en-US" altLang="ru-RU" baseline="-25000" dirty="0">
                  <a:ea typeface="Times New Roman" panose="02020603050405020304" pitchFamily="18" charset="0"/>
                </a:rPr>
                <a:t>AM</a:t>
              </a:r>
              <a:r>
                <a:rPr lang="en-US" altLang="ru-RU" dirty="0">
                  <a:ea typeface="Times New Roman" panose="02020603050405020304" pitchFamily="18" charset="0"/>
                </a:rPr>
                <a:t> </a:t>
              </a:r>
              <a:r>
                <a:rPr lang="ru-RU" altLang="ru-RU" dirty="0">
                  <a:ea typeface="Times New Roman" panose="02020603050405020304" pitchFamily="18" charset="0"/>
                </a:rPr>
                <a:t>. </a:t>
              </a:r>
              <a:endParaRPr lang="ru-RU" altLang="ru-RU" dirty="0"/>
            </a:p>
          </p:txBody>
        </p:sp>
        <p:graphicFrame>
          <p:nvGraphicFramePr>
            <p:cNvPr id="18" name="Объект 17">
              <a:extLst>
                <a:ext uri="{FF2B5EF4-FFF2-40B4-BE49-F238E27FC236}">
                  <a16:creationId xmlns:a16="http://schemas.microsoft.com/office/drawing/2014/main" id="{428D60CC-2875-4219-B0D2-68B5F76D0D4B}"/>
                </a:ext>
              </a:extLst>
            </p:cNvPr>
            <p:cNvGraphicFramePr>
              <a:graphicFrameLocks noChangeAspect="1"/>
            </p:cNvGraphicFramePr>
            <p:nvPr>
              <p:extLst>
                <p:ext uri="{D42A27DB-BD31-4B8C-83A1-F6EECF244321}">
                  <p14:modId xmlns:p14="http://schemas.microsoft.com/office/powerpoint/2010/main" val="2193508842"/>
                </p:ext>
              </p:extLst>
            </p:nvPr>
          </p:nvGraphicFramePr>
          <p:xfrm>
            <a:off x="8981274" y="5848077"/>
            <a:ext cx="2657138" cy="646331"/>
          </p:xfrm>
          <a:graphic>
            <a:graphicData uri="http://schemas.openxmlformats.org/presentationml/2006/ole">
              <mc:AlternateContent xmlns:mc="http://schemas.openxmlformats.org/markup-compatibility/2006">
                <mc:Choice xmlns:v="urn:schemas-microsoft-com:vml" Requires="v">
                  <p:oleObj spid="_x0000_s44094" name="Equation" r:id="rId8" imgW="1409088" imgH="342751" progId="Equation.DSMT4">
                    <p:embed/>
                  </p:oleObj>
                </mc:Choice>
                <mc:Fallback>
                  <p:oleObj name="Equation" r:id="rId8" imgW="1409088" imgH="342751" progId="Equation.DSMT4">
                    <p:embed/>
                    <p:pic>
                      <p:nvPicPr>
                        <p:cNvPr id="12" name="Объект 11">
                          <a:extLst>
                            <a:ext uri="{FF2B5EF4-FFF2-40B4-BE49-F238E27FC236}">
                              <a16:creationId xmlns:a16="http://schemas.microsoft.com/office/drawing/2014/main" id="{07595C0E-E248-4DFA-B44E-5BAC674F55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81274" y="5848077"/>
                          <a:ext cx="2657138" cy="646331"/>
                        </a:xfrm>
                        <a:prstGeom prst="rect">
                          <a:avLst/>
                        </a:prstGeom>
                        <a:noFill/>
                      </p:spPr>
                    </p:pic>
                  </p:oleObj>
                </mc:Fallback>
              </mc:AlternateContent>
            </a:graphicData>
          </a:graphic>
        </p:graphicFrame>
      </p:grpSp>
    </p:spTree>
    <p:extLst>
      <p:ext uri="{BB962C8B-B14F-4D97-AF65-F5344CB8AC3E}">
        <p14:creationId xmlns:p14="http://schemas.microsoft.com/office/powerpoint/2010/main" val="1196605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E4A6E582-9836-4B1E-BADF-F65A79B08F62}"/>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E31FC77A-C2D8-40C0-8E8B-81C5EA7F4EB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B21D99ED-908D-44BF-9D69-494AB11899A3}"/>
              </a:ext>
            </a:extLst>
          </p:cNvPr>
          <p:cNvSpPr/>
          <p:nvPr/>
        </p:nvSpPr>
        <p:spPr>
          <a:xfrm>
            <a:off x="1225686" y="504036"/>
            <a:ext cx="9785214" cy="461665"/>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Спектры модулированных сигналов вида </a:t>
            </a:r>
            <a:r>
              <a:rPr lang="ru-RU" sz="2400" b="1" dirty="0">
                <a:solidFill>
                  <a:srgbClr val="0033CC"/>
                </a:solidFill>
                <a:latin typeface="Times New Roman" panose="02020603050405020304" pitchFamily="18" charset="0"/>
                <a:ea typeface="Times New Roman" panose="02020603050405020304" pitchFamily="18" charset="0"/>
              </a:rPr>
              <a:t>1:(</a:t>
            </a:r>
            <a:r>
              <a:rPr lang="ru-RU" sz="2400" b="1" dirty="0">
                <a:solidFill>
                  <a:srgbClr val="0033CC"/>
                </a:solidFill>
                <a:latin typeface="Times New Roman" panose="02020603050405020304" pitchFamily="18" charset="0"/>
                <a:ea typeface="Times New Roman" panose="02020603050405020304" pitchFamily="18" charset="0"/>
                <a:sym typeface="Symbol" panose="05050102010706020507" pitchFamily="18" charset="2"/>
              </a:rPr>
              <a:t></a:t>
            </a:r>
            <a:r>
              <a:rPr lang="ru-RU" sz="2400" b="1" dirty="0">
                <a:solidFill>
                  <a:srgbClr val="0033CC"/>
                </a:solidFill>
                <a:latin typeface="Times New Roman" panose="02020603050405020304" pitchFamily="18" charset="0"/>
                <a:ea typeface="Times New Roman" panose="02020603050405020304" pitchFamily="18" charset="0"/>
              </a:rPr>
              <a:t>–1)</a:t>
            </a:r>
            <a:endParaRPr lang="ru-RU" sz="2400" spc="100" dirty="0">
              <a:solidFill>
                <a:srgbClr val="0033CC"/>
              </a:solidFill>
            </a:endParaRPr>
          </a:p>
        </p:txBody>
      </p:sp>
      <p:graphicFrame>
        <p:nvGraphicFramePr>
          <p:cNvPr id="5" name="Объект 4">
            <a:extLst>
              <a:ext uri="{FF2B5EF4-FFF2-40B4-BE49-F238E27FC236}">
                <a16:creationId xmlns:a16="http://schemas.microsoft.com/office/drawing/2014/main" id="{A6C79BB5-857C-49B7-84E4-CEA631B22F2F}"/>
              </a:ext>
            </a:extLst>
          </p:cNvPr>
          <p:cNvGraphicFramePr>
            <a:graphicFrameLocks noChangeAspect="1"/>
          </p:cNvGraphicFramePr>
          <p:nvPr>
            <p:extLst>
              <p:ext uri="{D42A27DB-BD31-4B8C-83A1-F6EECF244321}">
                <p14:modId xmlns:p14="http://schemas.microsoft.com/office/powerpoint/2010/main" val="1360353568"/>
              </p:ext>
            </p:extLst>
          </p:nvPr>
        </p:nvGraphicFramePr>
        <p:xfrm>
          <a:off x="8862708" y="922589"/>
          <a:ext cx="2732068" cy="664557"/>
        </p:xfrm>
        <a:graphic>
          <a:graphicData uri="http://schemas.openxmlformats.org/presentationml/2006/ole">
            <mc:AlternateContent xmlns:mc="http://schemas.openxmlformats.org/markup-compatibility/2006">
              <mc:Choice xmlns:v="urn:schemas-microsoft-com:vml" Requires="v">
                <p:oleObj spid="_x0000_s48200" name="Equation" r:id="rId3" imgW="1409088" imgH="342751" progId="Equation.DSMT4">
                  <p:embed/>
                </p:oleObj>
              </mc:Choice>
              <mc:Fallback>
                <p:oleObj name="Equation" r:id="rId3" imgW="1409088" imgH="342751" progId="Equation.DSMT4">
                  <p:embed/>
                  <p:pic>
                    <p:nvPicPr>
                      <p:cNvPr id="6" name="Объект 5">
                        <a:extLst>
                          <a:ext uri="{FF2B5EF4-FFF2-40B4-BE49-F238E27FC236}">
                            <a16:creationId xmlns:a16="http://schemas.microsoft.com/office/drawing/2014/main" id="{BE59E306-10BB-4E0D-8464-A9AE24840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2708" y="922589"/>
                        <a:ext cx="2732068" cy="664557"/>
                      </a:xfrm>
                      <a:prstGeom prst="rect">
                        <a:avLst/>
                      </a:prstGeom>
                      <a:noFill/>
                    </p:spPr>
                  </p:pic>
                </p:oleObj>
              </mc:Fallback>
            </mc:AlternateContent>
          </a:graphicData>
        </a:graphic>
      </p:graphicFrame>
      <p:graphicFrame>
        <p:nvGraphicFramePr>
          <p:cNvPr id="6" name="Объект 5">
            <a:extLst>
              <a:ext uri="{FF2B5EF4-FFF2-40B4-BE49-F238E27FC236}">
                <a16:creationId xmlns:a16="http://schemas.microsoft.com/office/drawing/2014/main" id="{68515629-F27A-4E93-BDA7-0ACFC8EACA1A}"/>
              </a:ext>
            </a:extLst>
          </p:cNvPr>
          <p:cNvGraphicFramePr>
            <a:graphicFrameLocks noChangeAspect="1"/>
          </p:cNvGraphicFramePr>
          <p:nvPr>
            <p:extLst>
              <p:ext uri="{D42A27DB-BD31-4B8C-83A1-F6EECF244321}">
                <p14:modId xmlns:p14="http://schemas.microsoft.com/office/powerpoint/2010/main" val="1480201614"/>
              </p:ext>
            </p:extLst>
          </p:nvPr>
        </p:nvGraphicFramePr>
        <p:xfrm>
          <a:off x="3987596" y="1897148"/>
          <a:ext cx="3191422" cy="1215083"/>
        </p:xfrm>
        <a:graphic>
          <a:graphicData uri="http://schemas.openxmlformats.org/presentationml/2006/ole">
            <mc:AlternateContent xmlns:mc="http://schemas.openxmlformats.org/markup-compatibility/2006">
              <mc:Choice xmlns:v="urn:schemas-microsoft-com:vml" Requires="v">
                <p:oleObj spid="_x0000_s48201" name="Equation" r:id="rId5" imgW="1803400" imgH="673100" progId="Equation.DSMT4">
                  <p:embed/>
                </p:oleObj>
              </mc:Choice>
              <mc:Fallback>
                <p:oleObj name="Equation" r:id="rId5" imgW="1803400" imgH="673100" progId="Equation.DSMT4">
                  <p:embed/>
                  <p:pic>
                    <p:nvPicPr>
                      <p:cNvPr id="7" name="Объект 6">
                        <a:extLst>
                          <a:ext uri="{FF2B5EF4-FFF2-40B4-BE49-F238E27FC236}">
                            <a16:creationId xmlns:a16="http://schemas.microsoft.com/office/drawing/2014/main" id="{6C4F90EA-20D0-4DB4-87B3-CF60AC796C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7596" y="1897148"/>
                        <a:ext cx="3191422" cy="1215083"/>
                      </a:xfrm>
                      <a:prstGeom prst="rect">
                        <a:avLst/>
                      </a:prstGeom>
                      <a:noFill/>
                    </p:spPr>
                  </p:pic>
                </p:oleObj>
              </mc:Fallback>
            </mc:AlternateContent>
          </a:graphicData>
        </a:graphic>
      </p:graphicFrame>
      <p:sp>
        <p:nvSpPr>
          <p:cNvPr id="7" name="Rectangle 3">
            <a:extLst>
              <a:ext uri="{FF2B5EF4-FFF2-40B4-BE49-F238E27FC236}">
                <a16:creationId xmlns:a16="http://schemas.microsoft.com/office/drawing/2014/main" id="{8870A5AF-B29E-48C7-B6BE-FA3C85064B22}"/>
              </a:ext>
            </a:extLst>
          </p:cNvPr>
          <p:cNvSpPr>
            <a:spLocks noChangeArrowheads="1"/>
          </p:cNvSpPr>
          <p:nvPr/>
        </p:nvSpPr>
        <p:spPr bwMode="auto">
          <a:xfrm>
            <a:off x="564204" y="1081362"/>
            <a:ext cx="82617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Для определения спектра </a:t>
            </a:r>
            <a:r>
              <a:rPr kumimoji="0" lang="en-US" altLang="ru-RU" b="0" i="1" u="none" strike="noStrike" cap="none" normalizeH="0" baseline="0" dirty="0">
                <a:ln>
                  <a:noFill/>
                </a:ln>
                <a:solidFill>
                  <a:schemeClr val="tx1"/>
                </a:solidFill>
                <a:effectLst/>
                <a:ea typeface="Times New Roman" panose="02020603050405020304" pitchFamily="18" charset="0"/>
              </a:rPr>
              <a:t>U</a:t>
            </a:r>
            <a:r>
              <a:rPr kumimoji="0" lang="ru-RU" altLang="ru-RU" b="0" i="1" u="none" strike="noStrike" cap="none" normalizeH="0" baseline="-30000" dirty="0">
                <a:ln>
                  <a:noFill/>
                </a:ln>
                <a:solidFill>
                  <a:schemeClr val="tx1"/>
                </a:solidFill>
                <a:effectLst/>
                <a:ea typeface="Times New Roman" panose="02020603050405020304" pitchFamily="18" charset="0"/>
              </a:rPr>
              <a:t>АМ</a:t>
            </a:r>
            <a:r>
              <a:rPr kumimoji="0" lang="ru-RU" altLang="ru-RU" b="0" i="0" u="none" strike="noStrike" cap="none" normalizeH="0" baseline="0" dirty="0">
                <a:ln>
                  <a:noFill/>
                </a:ln>
                <a:solidFill>
                  <a:schemeClr val="tx1"/>
                </a:solidFill>
                <a:effectLst/>
                <a:ea typeface="Times New Roman" panose="02020603050405020304" pitchFamily="18" charset="0"/>
              </a:rPr>
              <a:t> достаточно спектральное разложение в ряд Фурье </a:t>
            </a:r>
            <a:endParaRPr kumimoji="0" lang="ru-RU" altLang="ru-RU" b="0" i="0" u="none" strike="noStrike" cap="none" normalizeH="0" baseline="0" dirty="0">
              <a:ln>
                <a:noFill/>
              </a:ln>
              <a:solidFill>
                <a:schemeClr val="tx1"/>
              </a:solidFill>
              <a:effectLst/>
            </a:endParaRPr>
          </a:p>
        </p:txBody>
      </p:sp>
      <p:sp>
        <p:nvSpPr>
          <p:cNvPr id="8" name="Rectangle 4">
            <a:extLst>
              <a:ext uri="{FF2B5EF4-FFF2-40B4-BE49-F238E27FC236}">
                <a16:creationId xmlns:a16="http://schemas.microsoft.com/office/drawing/2014/main" id="{2E858525-F4C1-4C4D-BC8B-1842149AA1B0}"/>
              </a:ext>
            </a:extLst>
          </p:cNvPr>
          <p:cNvSpPr>
            <a:spLocks noChangeArrowheads="1"/>
          </p:cNvSpPr>
          <p:nvPr/>
        </p:nvSpPr>
        <p:spPr bwMode="auto">
          <a:xfrm>
            <a:off x="517151" y="1514713"/>
            <a:ext cx="10963351" cy="36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 подставить в формулу. В случае последовательности прямоугольных посылок при </a:t>
            </a:r>
            <a:r>
              <a:rPr kumimoji="0" lang="en-US" altLang="ru-RU" b="0" i="1" u="none" strike="noStrike" cap="none" normalizeH="0" baseline="0" dirty="0">
                <a:ln>
                  <a:noFill/>
                </a:ln>
                <a:solidFill>
                  <a:schemeClr val="tx1"/>
                </a:solidFill>
                <a:effectLst/>
                <a:ea typeface="Times New Roman" panose="02020603050405020304" pitchFamily="18" charset="0"/>
              </a:rPr>
              <a:t>U</a:t>
            </a:r>
            <a:r>
              <a:rPr kumimoji="0" lang="ru-RU" altLang="ru-RU" b="0" i="0" u="none" strike="noStrike" cap="none" normalizeH="0" baseline="-30000" dirty="0">
                <a:ln>
                  <a:noFill/>
                </a:ln>
                <a:solidFill>
                  <a:schemeClr val="tx1"/>
                </a:solidFill>
                <a:effectLst/>
                <a:ea typeface="Times New Roman" panose="02020603050405020304" pitchFamily="18" charset="0"/>
              </a:rPr>
              <a:t>0</a:t>
            </a:r>
            <a:r>
              <a:rPr kumimoji="0" lang="ru-RU" altLang="ru-RU" b="0" i="1" u="none" strike="noStrike" cap="none" normalizeH="0" baseline="0" dirty="0">
                <a:ln>
                  <a:noFill/>
                </a:ln>
                <a:solidFill>
                  <a:schemeClr val="tx1"/>
                </a:solidFill>
                <a:effectLst/>
                <a:ea typeface="Times New Roman" panose="02020603050405020304" pitchFamily="18" charset="0"/>
              </a:rPr>
              <a:t> = </a:t>
            </a:r>
            <a:r>
              <a:rPr kumimoji="0" lang="ru-RU" altLang="ru-RU" b="0" i="0" u="none" strike="noStrike" cap="none" normalizeH="0" baseline="0" dirty="0">
                <a:ln>
                  <a:noFill/>
                </a:ln>
                <a:solidFill>
                  <a:schemeClr val="tx1"/>
                </a:solidFill>
                <a:effectLst/>
                <a:ea typeface="Times New Roman" panose="02020603050405020304" pitchFamily="18" charset="0"/>
              </a:rPr>
              <a:t>1:</a:t>
            </a:r>
            <a:endParaRPr kumimoji="0" lang="ru-RU" altLang="ru-RU" b="0" i="0" u="none" strike="noStrike" cap="none" normalizeH="0" baseline="0" dirty="0">
              <a:ln>
                <a:noFill/>
              </a:ln>
              <a:solidFill>
                <a:schemeClr val="tx1"/>
              </a:solidFill>
              <a:effectLst/>
            </a:endParaRPr>
          </a:p>
        </p:txBody>
      </p:sp>
      <p:sp>
        <p:nvSpPr>
          <p:cNvPr id="9" name="Rectangle 7">
            <a:extLst>
              <a:ext uri="{FF2B5EF4-FFF2-40B4-BE49-F238E27FC236}">
                <a16:creationId xmlns:a16="http://schemas.microsoft.com/office/drawing/2014/main" id="{65B88BB6-C0E9-47E2-8575-BAD1BD70084A}"/>
              </a:ext>
            </a:extLst>
          </p:cNvPr>
          <p:cNvSpPr>
            <a:spLocks noChangeArrowheads="1"/>
          </p:cNvSpPr>
          <p:nvPr/>
        </p:nvSpPr>
        <p:spPr bwMode="auto">
          <a:xfrm>
            <a:off x="680920" y="2995464"/>
            <a:ext cx="5447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где</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Объект 9">
            <a:extLst>
              <a:ext uri="{FF2B5EF4-FFF2-40B4-BE49-F238E27FC236}">
                <a16:creationId xmlns:a16="http://schemas.microsoft.com/office/drawing/2014/main" id="{BAFF49E9-8640-4A21-A1BF-2E3297AA0AE0}"/>
              </a:ext>
            </a:extLst>
          </p:cNvPr>
          <p:cNvGraphicFramePr>
            <a:graphicFrameLocks noChangeAspect="1"/>
          </p:cNvGraphicFramePr>
          <p:nvPr>
            <p:extLst>
              <p:ext uri="{D42A27DB-BD31-4B8C-83A1-F6EECF244321}">
                <p14:modId xmlns:p14="http://schemas.microsoft.com/office/powerpoint/2010/main" val="1987072044"/>
              </p:ext>
            </p:extLst>
          </p:nvPr>
        </p:nvGraphicFramePr>
        <p:xfrm>
          <a:off x="1293762" y="2878401"/>
          <a:ext cx="798876" cy="599157"/>
        </p:xfrm>
        <a:graphic>
          <a:graphicData uri="http://schemas.openxmlformats.org/presentationml/2006/ole">
            <mc:AlternateContent xmlns:mc="http://schemas.openxmlformats.org/markup-compatibility/2006">
              <mc:Choice xmlns:v="urn:schemas-microsoft-com:vml" Requires="v">
                <p:oleObj spid="_x0000_s48202" name="Equation" r:id="rId7" imgW="457002" imgH="342751" progId="Equation.DSMT4">
                  <p:embed/>
                </p:oleObj>
              </mc:Choice>
              <mc:Fallback>
                <p:oleObj name="Equation" r:id="rId7" imgW="457002" imgH="342751" progId="Equation.DSMT4">
                  <p:embed/>
                  <p:pic>
                    <p:nvPicPr>
                      <p:cNvPr id="13" name="Объект 12">
                        <a:extLst>
                          <a:ext uri="{FF2B5EF4-FFF2-40B4-BE49-F238E27FC236}">
                            <a16:creationId xmlns:a16="http://schemas.microsoft.com/office/drawing/2014/main" id="{4218F0FF-9706-4177-8173-04778EFC3F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3762" y="2878401"/>
                        <a:ext cx="798876" cy="599157"/>
                      </a:xfrm>
                      <a:prstGeom prst="rect">
                        <a:avLst/>
                      </a:prstGeom>
                      <a:noFill/>
                    </p:spPr>
                  </p:pic>
                </p:oleObj>
              </mc:Fallback>
            </mc:AlternateContent>
          </a:graphicData>
        </a:graphic>
      </p:graphicFrame>
      <p:sp>
        <p:nvSpPr>
          <p:cNvPr id="11" name="Rectangle 8">
            <a:extLst>
              <a:ext uri="{FF2B5EF4-FFF2-40B4-BE49-F238E27FC236}">
                <a16:creationId xmlns:a16="http://schemas.microsoft.com/office/drawing/2014/main" id="{5E09FF70-EF9D-4FF2-8F76-8E0D4941C885}"/>
              </a:ext>
            </a:extLst>
          </p:cNvPr>
          <p:cNvSpPr>
            <a:spLocks noChangeArrowheads="1"/>
          </p:cNvSpPr>
          <p:nvPr/>
        </p:nvSpPr>
        <p:spPr bwMode="auto">
          <a:xfrm>
            <a:off x="2160714" y="2993312"/>
            <a:ext cx="9350365" cy="37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ru-RU" altLang="ru-RU" b="0" i="0" u="none" strike="noStrike" cap="none" normalizeH="0" baseline="0" dirty="0">
                <a:ln>
                  <a:noFill/>
                </a:ln>
                <a:solidFill>
                  <a:schemeClr val="tx1"/>
                </a:solidFill>
                <a:effectLst/>
                <a:ea typeface="Times New Roman" panose="02020603050405020304" pitchFamily="18" charset="0"/>
              </a:rPr>
              <a:t>круговая частота повторения посылок, </a:t>
            </a:r>
            <a:r>
              <a:rPr kumimoji="0" lang="en-US" altLang="ru-RU" b="0" i="0" u="none" strike="noStrike" cap="none" normalizeH="0" baseline="0" dirty="0">
                <a:ln>
                  <a:noFill/>
                </a:ln>
                <a:solidFill>
                  <a:schemeClr val="tx1"/>
                </a:solidFill>
                <a:effectLst/>
                <a:ea typeface="Times New Roman" panose="02020603050405020304" pitchFamily="18" charset="0"/>
              </a:rPr>
              <a:t>T</a:t>
            </a:r>
            <a:r>
              <a:rPr kumimoji="0" lang="ru-RU" altLang="ru-RU" b="0" i="0" u="none" strike="noStrike" cap="none" normalizeH="0" baseline="0" dirty="0">
                <a:ln>
                  <a:noFill/>
                </a:ln>
                <a:solidFill>
                  <a:schemeClr val="tx1"/>
                </a:solidFill>
                <a:effectLst/>
                <a:ea typeface="Times New Roman" panose="02020603050405020304" pitchFamily="18" charset="0"/>
              </a:rPr>
              <a:t>- период следования посылок.  В итоге получается </a:t>
            </a:r>
            <a:endParaRPr kumimoji="0" lang="ru-RU" altLang="ru-RU" b="0" i="0" u="none" strike="noStrike" cap="none" normalizeH="0" baseline="0" dirty="0">
              <a:ln>
                <a:noFill/>
              </a:ln>
              <a:solidFill>
                <a:schemeClr val="tx1"/>
              </a:solidFill>
              <a:effectLst/>
            </a:endParaRPr>
          </a:p>
        </p:txBody>
      </p:sp>
      <p:grpSp>
        <p:nvGrpSpPr>
          <p:cNvPr id="12" name="Группа 11">
            <a:extLst>
              <a:ext uri="{FF2B5EF4-FFF2-40B4-BE49-F238E27FC236}">
                <a16:creationId xmlns:a16="http://schemas.microsoft.com/office/drawing/2014/main" id="{D329D194-FA54-4EAC-89C9-24C7052DA084}"/>
              </a:ext>
            </a:extLst>
          </p:cNvPr>
          <p:cNvGrpSpPr/>
          <p:nvPr/>
        </p:nvGrpSpPr>
        <p:grpSpPr>
          <a:xfrm>
            <a:off x="865031" y="3442012"/>
            <a:ext cx="8825007" cy="1452030"/>
            <a:chOff x="689932" y="3442012"/>
            <a:chExt cx="8825007" cy="1452030"/>
          </a:xfrm>
        </p:grpSpPr>
        <p:graphicFrame>
          <p:nvGraphicFramePr>
            <p:cNvPr id="13" name="Объект 12">
              <a:extLst>
                <a:ext uri="{FF2B5EF4-FFF2-40B4-BE49-F238E27FC236}">
                  <a16:creationId xmlns:a16="http://schemas.microsoft.com/office/drawing/2014/main" id="{9E7580D6-24AA-407C-9AF5-A3A04018D334}"/>
                </a:ext>
              </a:extLst>
            </p:cNvPr>
            <p:cNvGraphicFramePr>
              <a:graphicFrameLocks noChangeAspect="1"/>
            </p:cNvGraphicFramePr>
            <p:nvPr>
              <p:extLst>
                <p:ext uri="{D42A27DB-BD31-4B8C-83A1-F6EECF244321}">
                  <p14:modId xmlns:p14="http://schemas.microsoft.com/office/powerpoint/2010/main" val="4169853526"/>
                </p:ext>
              </p:extLst>
            </p:nvPr>
          </p:nvGraphicFramePr>
          <p:xfrm>
            <a:off x="689932" y="3744606"/>
            <a:ext cx="3432739" cy="846843"/>
          </p:xfrm>
          <a:graphic>
            <a:graphicData uri="http://schemas.openxmlformats.org/presentationml/2006/ole">
              <mc:AlternateContent xmlns:mc="http://schemas.openxmlformats.org/markup-compatibility/2006">
                <mc:Choice xmlns:v="urn:schemas-microsoft-com:vml" Requires="v">
                  <p:oleObj spid="_x0000_s48203" name="Equation" r:id="rId9" imgW="2161885" imgH="533463" progId="Equation.DSMT4">
                    <p:embed/>
                  </p:oleObj>
                </mc:Choice>
                <mc:Fallback>
                  <p:oleObj name="Equation" r:id="rId9" imgW="2161885" imgH="533463" progId="Equation.DSMT4">
                    <p:embed/>
                    <p:pic>
                      <p:nvPicPr>
                        <p:cNvPr id="15" name="Объект 14">
                          <a:extLst>
                            <a:ext uri="{FF2B5EF4-FFF2-40B4-BE49-F238E27FC236}">
                              <a16:creationId xmlns:a16="http://schemas.microsoft.com/office/drawing/2014/main" id="{A18DB457-3A44-4D87-8955-624EF09BC36A}"/>
                            </a:ext>
                          </a:extLst>
                        </p:cNvPr>
                        <p:cNvPicPr/>
                        <p:nvPr/>
                      </p:nvPicPr>
                      <p:blipFill>
                        <a:blip r:embed="rId10"/>
                        <a:stretch>
                          <a:fillRect/>
                        </a:stretch>
                      </p:blipFill>
                      <p:spPr>
                        <a:xfrm>
                          <a:off x="689932" y="3744606"/>
                          <a:ext cx="3432739" cy="846843"/>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5E9E110A-A823-42F0-BECD-5B4041011DCB}"/>
                </a:ext>
              </a:extLst>
            </p:cNvPr>
            <p:cNvGraphicFramePr>
              <a:graphicFrameLocks noChangeAspect="1"/>
            </p:cNvGraphicFramePr>
            <p:nvPr>
              <p:extLst>
                <p:ext uri="{D42A27DB-BD31-4B8C-83A1-F6EECF244321}">
                  <p14:modId xmlns:p14="http://schemas.microsoft.com/office/powerpoint/2010/main" val="3450386385"/>
                </p:ext>
              </p:extLst>
            </p:nvPr>
          </p:nvGraphicFramePr>
          <p:xfrm>
            <a:off x="3805469" y="3442012"/>
            <a:ext cx="5709470" cy="1452030"/>
          </p:xfrm>
          <a:graphic>
            <a:graphicData uri="http://schemas.openxmlformats.org/presentationml/2006/ole">
              <mc:AlternateContent xmlns:mc="http://schemas.openxmlformats.org/markup-compatibility/2006">
                <mc:Choice xmlns:v="urn:schemas-microsoft-com:vml" Requires="v">
                  <p:oleObj spid="_x0000_s48204" name="Equation" r:id="rId11" imgW="4676166" imgH="961817" progId="Equation.DSMT4">
                    <p:embed/>
                  </p:oleObj>
                </mc:Choice>
                <mc:Fallback>
                  <p:oleObj name="Equation" r:id="rId11" imgW="4676166" imgH="961817" progId="Equation.DSMT4">
                    <p:embed/>
                    <p:pic>
                      <p:nvPicPr>
                        <p:cNvPr id="16" name="Объект 15">
                          <a:extLst>
                            <a:ext uri="{FF2B5EF4-FFF2-40B4-BE49-F238E27FC236}">
                              <a16:creationId xmlns:a16="http://schemas.microsoft.com/office/drawing/2014/main" id="{6C0D7771-F38E-426E-9078-B9CBAE3814D3}"/>
                            </a:ext>
                          </a:extLst>
                        </p:cNvPr>
                        <p:cNvPicPr/>
                        <p:nvPr/>
                      </p:nvPicPr>
                      <p:blipFill>
                        <a:blip r:embed="rId12"/>
                        <a:stretch>
                          <a:fillRect/>
                        </a:stretch>
                      </p:blipFill>
                      <p:spPr>
                        <a:xfrm>
                          <a:off x="3805469" y="3442012"/>
                          <a:ext cx="5709470" cy="1452030"/>
                        </a:xfrm>
                        <a:prstGeom prst="rect">
                          <a:avLst/>
                        </a:prstGeom>
                      </p:spPr>
                    </p:pic>
                  </p:oleObj>
                </mc:Fallback>
              </mc:AlternateContent>
            </a:graphicData>
          </a:graphic>
        </p:graphicFrame>
      </p:grpSp>
      <p:pic>
        <p:nvPicPr>
          <p:cNvPr id="15" name="Рисунок 14">
            <a:extLst>
              <a:ext uri="{FF2B5EF4-FFF2-40B4-BE49-F238E27FC236}">
                <a16:creationId xmlns:a16="http://schemas.microsoft.com/office/drawing/2014/main" id="{94617C7E-5B4B-4FDA-A2DE-E925BF811A94}"/>
              </a:ext>
            </a:extLst>
          </p:cNvPr>
          <p:cNvPicPr>
            <a:picLocks noChangeAspect="1"/>
          </p:cNvPicPr>
          <p:nvPr/>
        </p:nvPicPr>
        <p:blipFill>
          <a:blip r:embed="rId13"/>
          <a:stretch>
            <a:fillRect/>
          </a:stretch>
        </p:blipFill>
        <p:spPr>
          <a:xfrm>
            <a:off x="9465684" y="4312632"/>
            <a:ext cx="2408592" cy="2488215"/>
          </a:xfrm>
          <a:prstGeom prst="rect">
            <a:avLst/>
          </a:prstGeom>
        </p:spPr>
      </p:pic>
      <p:sp>
        <p:nvSpPr>
          <p:cNvPr id="16" name="Прямоугольник 15">
            <a:extLst>
              <a:ext uri="{FF2B5EF4-FFF2-40B4-BE49-F238E27FC236}">
                <a16:creationId xmlns:a16="http://schemas.microsoft.com/office/drawing/2014/main" id="{F6FD63F1-0D60-421D-9BC2-44682F5EE4B3}"/>
              </a:ext>
            </a:extLst>
          </p:cNvPr>
          <p:cNvSpPr/>
          <p:nvPr/>
        </p:nvSpPr>
        <p:spPr>
          <a:xfrm>
            <a:off x="232130" y="4912443"/>
            <a:ext cx="8834049" cy="1477328"/>
          </a:xfrm>
          <a:prstGeom prst="rect">
            <a:avLst/>
          </a:prstGeom>
        </p:spPr>
        <p:txBody>
          <a:bodyPr wrap="square">
            <a:spAutoFit/>
          </a:bodyPr>
          <a:lstStyle/>
          <a:p>
            <a:pPr marL="179705" indent="381000" algn="just">
              <a:spcAft>
                <a:spcPts val="0"/>
              </a:spcAft>
            </a:pPr>
            <a:r>
              <a:rPr lang="ru-RU" dirty="0">
                <a:latin typeface="Times New Roman" panose="02020603050405020304" pitchFamily="18" charset="0"/>
                <a:ea typeface="Times New Roman" panose="02020603050405020304" pitchFamily="18" charset="0"/>
              </a:rPr>
              <a:t>Из формулы видно, что спектр амплитудно-манипулированного сигнала содержит несущую частоту и две боковые полосы - верхнюю и нижнюю. Форма боковых частот спектра манипулированного сигнала аналогична форме спектра модулирующих посылок, но спектр модулированного сигнала вдвое шире спектра модулирующих посылок.</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38403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35FC9224-053C-45FE-8027-F5B11407A9D5}"/>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71999FA0-7F8D-40CC-8619-DC4036B576B6}"/>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042CE7EA-4131-4A46-A0AD-28E5F6ED5394}"/>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 сигналов с амплитудной модуляцией</a:t>
            </a:r>
            <a:endParaRPr lang="ru-RU" spc="100" dirty="0">
              <a:solidFill>
                <a:srgbClr val="0033CC"/>
              </a:solidFill>
            </a:endParaRPr>
          </a:p>
        </p:txBody>
      </p:sp>
      <p:sp>
        <p:nvSpPr>
          <p:cNvPr id="5" name="Прямоугольник 4">
            <a:extLst>
              <a:ext uri="{FF2B5EF4-FFF2-40B4-BE49-F238E27FC236}">
                <a16:creationId xmlns:a16="http://schemas.microsoft.com/office/drawing/2014/main" id="{A60BACFE-182F-44B7-A1F3-0D7D2D55A1EE}"/>
              </a:ext>
            </a:extLst>
          </p:cNvPr>
          <p:cNvSpPr/>
          <p:nvPr/>
        </p:nvSpPr>
        <p:spPr>
          <a:xfrm>
            <a:off x="517585" y="1017763"/>
            <a:ext cx="11317857" cy="646331"/>
          </a:xfrm>
          <a:prstGeom prst="rect">
            <a:avLst/>
          </a:prstGeom>
        </p:spPr>
        <p:txBody>
          <a:bodyPr wrap="square">
            <a:spAutoFit/>
          </a:bodyPr>
          <a:lstStyle/>
          <a:p>
            <a:pPr algn="just">
              <a:spcAft>
                <a:spcPts val="0"/>
              </a:spcAft>
            </a:pPr>
            <a:r>
              <a:rPr lang="ru-RU" dirty="0">
                <a:ea typeface="Times New Roman" panose="02020603050405020304" pitchFamily="18" charset="0"/>
              </a:rPr>
              <a:t>В случае модулирующей функции </a:t>
            </a:r>
            <a:r>
              <a:rPr lang="en-US" i="1" dirty="0">
                <a:ea typeface="Times New Roman" panose="02020603050405020304" pitchFamily="18" charset="0"/>
              </a:rPr>
              <a:t>f</a:t>
            </a:r>
            <a:r>
              <a:rPr lang="ru-RU" i="1" dirty="0">
                <a:ea typeface="Times New Roman" panose="02020603050405020304" pitchFamily="18" charset="0"/>
              </a:rPr>
              <a:t>(</a:t>
            </a:r>
            <a:r>
              <a:rPr lang="en-US" i="1" dirty="0">
                <a:ea typeface="Times New Roman" panose="02020603050405020304" pitchFamily="18" charset="0"/>
              </a:rPr>
              <a:t>t</a:t>
            </a:r>
            <a:r>
              <a:rPr lang="ru-RU" i="1" dirty="0">
                <a:ea typeface="Times New Roman" panose="02020603050405020304" pitchFamily="18" charset="0"/>
              </a:rPr>
              <a:t>)=</a:t>
            </a:r>
            <a:r>
              <a:rPr lang="en-US" i="1" dirty="0">
                <a:ea typeface="Times New Roman" panose="02020603050405020304" pitchFamily="18" charset="0"/>
              </a:rPr>
              <a:t>sin</a:t>
            </a:r>
            <a:r>
              <a:rPr lang="ru-RU" i="1" dirty="0">
                <a:ea typeface="Times New Roman" panose="02020603050405020304" pitchFamily="18" charset="0"/>
              </a:rPr>
              <a:t>(</a:t>
            </a:r>
            <a:r>
              <a:rPr lang="en-US" i="1" dirty="0">
                <a:ea typeface="Times New Roman" panose="02020603050405020304" pitchFamily="18" charset="0"/>
                <a:sym typeface="Symbol" panose="05050102010706020507" pitchFamily="18" charset="2"/>
              </a:rPr>
              <a:t></a:t>
            </a:r>
            <a:r>
              <a:rPr lang="en-US" i="1" dirty="0">
                <a:ea typeface="Times New Roman" panose="02020603050405020304" pitchFamily="18" charset="0"/>
              </a:rPr>
              <a:t>t</a:t>
            </a:r>
            <a:r>
              <a:rPr lang="ru-RU" i="1" dirty="0">
                <a:ea typeface="Times New Roman" panose="02020603050405020304" pitchFamily="18" charset="0"/>
              </a:rPr>
              <a:t>)</a:t>
            </a:r>
            <a:r>
              <a:rPr lang="ru-RU" dirty="0">
                <a:ea typeface="Times New Roman" panose="02020603050405020304" pitchFamily="18" charset="0"/>
              </a:rPr>
              <a:t> спектр амплитудно-модулированного сигнала также состоит из несущей частоты и двух боковых частот:</a:t>
            </a:r>
            <a:endParaRPr lang="ru-RU" sz="1200" dirty="0">
              <a:effectLst/>
              <a:ea typeface="Times New Roman" panose="02020603050405020304" pitchFamily="18" charset="0"/>
            </a:endParaRPr>
          </a:p>
        </p:txBody>
      </p:sp>
      <p:sp>
        <p:nvSpPr>
          <p:cNvPr id="6" name="Rectangle 2">
            <a:extLst>
              <a:ext uri="{FF2B5EF4-FFF2-40B4-BE49-F238E27FC236}">
                <a16:creationId xmlns:a16="http://schemas.microsoft.com/office/drawing/2014/main" id="{8786504C-D3C4-4FBB-B564-586D4EEEAF14}"/>
              </a:ext>
            </a:extLst>
          </p:cNvPr>
          <p:cNvSpPr>
            <a:spLocks noChangeArrowheads="1"/>
          </p:cNvSpPr>
          <p:nvPr/>
        </p:nvSpPr>
        <p:spPr bwMode="auto">
          <a:xfrm>
            <a:off x="3416061" y="1900805"/>
            <a:ext cx="1252214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7" name="Объект 6">
            <a:extLst>
              <a:ext uri="{FF2B5EF4-FFF2-40B4-BE49-F238E27FC236}">
                <a16:creationId xmlns:a16="http://schemas.microsoft.com/office/drawing/2014/main" id="{63D41FAE-8E8C-416F-A7D4-0F89785206A7}"/>
              </a:ext>
            </a:extLst>
          </p:cNvPr>
          <p:cNvGraphicFramePr>
            <a:graphicFrameLocks noChangeAspect="1"/>
          </p:cNvGraphicFramePr>
          <p:nvPr>
            <p:extLst>
              <p:ext uri="{D42A27DB-BD31-4B8C-83A1-F6EECF244321}">
                <p14:modId xmlns:p14="http://schemas.microsoft.com/office/powerpoint/2010/main" val="3872664754"/>
              </p:ext>
            </p:extLst>
          </p:nvPr>
        </p:nvGraphicFramePr>
        <p:xfrm>
          <a:off x="955878" y="1946524"/>
          <a:ext cx="5248653" cy="945911"/>
        </p:xfrm>
        <a:graphic>
          <a:graphicData uri="http://schemas.openxmlformats.org/presentationml/2006/ole">
            <mc:AlternateContent xmlns:mc="http://schemas.openxmlformats.org/markup-compatibility/2006">
              <mc:Choice xmlns:v="urn:schemas-microsoft-com:vml" Requires="v">
                <p:oleObj spid="_x0000_s46104" name="Equation" r:id="rId3" imgW="3568700" imgH="647700" progId="Equation.DSMT4">
                  <p:embed/>
                </p:oleObj>
              </mc:Choice>
              <mc:Fallback>
                <p:oleObj name="Equation" r:id="rId3" imgW="3568700" imgH="6477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878" y="1946524"/>
                        <a:ext cx="5248653" cy="945911"/>
                      </a:xfrm>
                      <a:prstGeom prst="rect">
                        <a:avLst/>
                      </a:prstGeom>
                      <a:noFill/>
                    </p:spPr>
                  </p:pic>
                </p:oleObj>
              </mc:Fallback>
            </mc:AlternateContent>
          </a:graphicData>
        </a:graphic>
      </p:graphicFrame>
      <p:pic>
        <p:nvPicPr>
          <p:cNvPr id="46084" name="Picture 4" descr="https://radioprog.ru/uploads/media/articles/0001/03/2abee206341326c15ee0d98470fe6bc5413648bb.jpeg">
            <a:extLst>
              <a:ext uri="{FF2B5EF4-FFF2-40B4-BE49-F238E27FC236}">
                <a16:creationId xmlns:a16="http://schemas.microsoft.com/office/drawing/2014/main" id="{43347B1D-B0D1-477E-84D3-D7175BF6C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32" y="3727221"/>
            <a:ext cx="5248653" cy="2316905"/>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Спектр сигнала с амплитудной манипуляцией">
            <a:extLst>
              <a:ext uri="{FF2B5EF4-FFF2-40B4-BE49-F238E27FC236}">
                <a16:creationId xmlns:a16="http://schemas.microsoft.com/office/drawing/2014/main" id="{4D12D9C6-5095-4E09-A9F7-AD762A863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4531" y="3727936"/>
            <a:ext cx="5248653" cy="2324403"/>
          </a:xfrm>
          <a:prstGeom prst="rect">
            <a:avLst/>
          </a:prstGeom>
          <a:noFill/>
          <a:extLst>
            <a:ext uri="{909E8E84-426E-40DD-AFC4-6F175D3DCCD1}">
              <a14:hiddenFill xmlns:a14="http://schemas.microsoft.com/office/drawing/2010/main">
                <a:solidFill>
                  <a:srgbClr val="FFFFFF"/>
                </a:solidFill>
              </a14:hiddenFill>
            </a:ext>
          </a:extLst>
        </p:spPr>
      </p:pic>
      <p:pic>
        <p:nvPicPr>
          <p:cNvPr id="46087" name="Picture 7">
            <a:extLst>
              <a:ext uri="{FF2B5EF4-FFF2-40B4-BE49-F238E27FC236}">
                <a16:creationId xmlns:a16="http://schemas.microsoft.com/office/drawing/2014/main" id="{1F17EEA1-CF60-429A-A87A-90D607E16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7281" t="4236" r="45137" b="67987"/>
          <a:stretch>
            <a:fillRect/>
          </a:stretch>
        </p:blipFill>
        <p:spPr bwMode="auto">
          <a:xfrm>
            <a:off x="7440732" y="1688151"/>
            <a:ext cx="30861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599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F6DA190C-AE47-4AF6-A520-D6B8D2F1CE05}"/>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F2941F24-2E93-4FFC-9FD6-CBA6B6CE9085}"/>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DBEC08A3-B501-4DB6-B537-C8BB1C2837B9}"/>
              </a:ext>
            </a:extLst>
          </p:cNvPr>
          <p:cNvSpPr/>
          <p:nvPr/>
        </p:nvSpPr>
        <p:spPr>
          <a:xfrm>
            <a:off x="1225686" y="504036"/>
            <a:ext cx="9785214" cy="461665"/>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Спектры АМ сигналов вида </a:t>
            </a:r>
            <a:r>
              <a:rPr lang="ru-RU" sz="2400" b="1" dirty="0">
                <a:solidFill>
                  <a:srgbClr val="0033CC"/>
                </a:solidFill>
                <a:latin typeface="Times New Roman" panose="02020603050405020304" pitchFamily="18" charset="0"/>
                <a:ea typeface="Times New Roman" panose="02020603050405020304" pitchFamily="18" charset="0"/>
              </a:rPr>
              <a:t>1:(</a:t>
            </a:r>
            <a:r>
              <a:rPr lang="ru-RU" sz="2400" b="1" dirty="0">
                <a:solidFill>
                  <a:srgbClr val="0033CC"/>
                </a:solidFill>
                <a:latin typeface="Times New Roman" panose="02020603050405020304" pitchFamily="18" charset="0"/>
                <a:ea typeface="Times New Roman" panose="02020603050405020304" pitchFamily="18" charset="0"/>
                <a:sym typeface="Symbol" panose="05050102010706020507" pitchFamily="18" charset="2"/>
              </a:rPr>
              <a:t></a:t>
            </a:r>
            <a:r>
              <a:rPr lang="ru-RU" sz="2400" b="1" dirty="0">
                <a:solidFill>
                  <a:srgbClr val="0033CC"/>
                </a:solidFill>
                <a:latin typeface="Times New Roman" panose="02020603050405020304" pitchFamily="18" charset="0"/>
                <a:ea typeface="Times New Roman" panose="02020603050405020304" pitchFamily="18" charset="0"/>
              </a:rPr>
              <a:t>–1)</a:t>
            </a:r>
            <a:endParaRPr lang="ru-RU" sz="2400" spc="100" dirty="0">
              <a:solidFill>
                <a:srgbClr val="0033CC"/>
              </a:solidFill>
            </a:endParaRPr>
          </a:p>
        </p:txBody>
      </p:sp>
      <p:pic>
        <p:nvPicPr>
          <p:cNvPr id="7" name="Рисунок 6">
            <a:extLst>
              <a:ext uri="{FF2B5EF4-FFF2-40B4-BE49-F238E27FC236}">
                <a16:creationId xmlns:a16="http://schemas.microsoft.com/office/drawing/2014/main" id="{3282AE25-8058-417A-B274-EB047F0E5ABC}"/>
              </a:ext>
            </a:extLst>
          </p:cNvPr>
          <p:cNvPicPr>
            <a:picLocks noChangeAspect="1"/>
          </p:cNvPicPr>
          <p:nvPr/>
        </p:nvPicPr>
        <p:blipFill>
          <a:blip r:embed="rId2"/>
          <a:stretch>
            <a:fillRect/>
          </a:stretch>
        </p:blipFill>
        <p:spPr>
          <a:xfrm>
            <a:off x="2268262" y="1141435"/>
            <a:ext cx="7634865" cy="4624885"/>
          </a:xfrm>
          <a:prstGeom prst="rect">
            <a:avLst/>
          </a:prstGeom>
        </p:spPr>
      </p:pic>
    </p:spTree>
    <p:extLst>
      <p:ext uri="{BB962C8B-B14F-4D97-AF65-F5344CB8AC3E}">
        <p14:creationId xmlns:p14="http://schemas.microsoft.com/office/powerpoint/2010/main" val="2801123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88AF10D3-6469-499A-83BA-7ECD67173015}"/>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E0ED549C-A329-4E00-9FA0-B48E967A407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C02CBB2D-E96D-49D9-97E1-A11812A3F1F6}"/>
              </a:ext>
            </a:extLst>
          </p:cNvPr>
          <p:cNvSpPr/>
          <p:nvPr/>
        </p:nvSpPr>
        <p:spPr>
          <a:xfrm>
            <a:off x="1225686" y="504036"/>
            <a:ext cx="9785214" cy="461665"/>
          </a:xfrm>
          <a:prstGeom prst="rect">
            <a:avLst/>
          </a:prstGeom>
        </p:spPr>
        <p:txBody>
          <a:bodyPr wrap="square">
            <a:spAutoFit/>
          </a:bodyPr>
          <a:lstStyle/>
          <a:p>
            <a:pPr algn="ctr"/>
            <a:r>
              <a:rPr lang="ru-RU" b="1" spc="100">
                <a:solidFill>
                  <a:srgbClr val="0033CC"/>
                </a:solidFill>
                <a:latin typeface="Verdana" panose="020B0604030504040204" pitchFamily="34" charset="0"/>
              </a:rPr>
              <a:t>Спектры ЧМ </a:t>
            </a:r>
            <a:r>
              <a:rPr lang="ru-RU" b="1" spc="100" dirty="0">
                <a:solidFill>
                  <a:srgbClr val="0033CC"/>
                </a:solidFill>
                <a:latin typeface="Verdana" panose="020B0604030504040204" pitchFamily="34" charset="0"/>
              </a:rPr>
              <a:t>сигналов вида </a:t>
            </a:r>
            <a:r>
              <a:rPr lang="ru-RU" sz="2400" b="1" dirty="0">
                <a:solidFill>
                  <a:srgbClr val="0033CC"/>
                </a:solidFill>
                <a:latin typeface="Times New Roman" panose="02020603050405020304" pitchFamily="18" charset="0"/>
                <a:ea typeface="Times New Roman" panose="02020603050405020304" pitchFamily="18" charset="0"/>
              </a:rPr>
              <a:t>1:(</a:t>
            </a:r>
            <a:r>
              <a:rPr lang="ru-RU" sz="2400" b="1" dirty="0">
                <a:solidFill>
                  <a:srgbClr val="0033CC"/>
                </a:solidFill>
                <a:latin typeface="Times New Roman" panose="02020603050405020304" pitchFamily="18" charset="0"/>
                <a:ea typeface="Times New Roman" panose="02020603050405020304" pitchFamily="18" charset="0"/>
                <a:sym typeface="Symbol" panose="05050102010706020507" pitchFamily="18" charset="2"/>
              </a:rPr>
              <a:t></a:t>
            </a:r>
            <a:r>
              <a:rPr lang="ru-RU" sz="2400" b="1" dirty="0">
                <a:solidFill>
                  <a:srgbClr val="0033CC"/>
                </a:solidFill>
                <a:latin typeface="Times New Roman" panose="02020603050405020304" pitchFamily="18" charset="0"/>
                <a:ea typeface="Times New Roman" panose="02020603050405020304" pitchFamily="18" charset="0"/>
              </a:rPr>
              <a:t>–1)</a:t>
            </a:r>
            <a:endParaRPr lang="ru-RU" sz="2400" spc="100" dirty="0">
              <a:solidFill>
                <a:srgbClr val="0033CC"/>
              </a:solidFill>
            </a:endParaRPr>
          </a:p>
        </p:txBody>
      </p:sp>
      <p:sp>
        <p:nvSpPr>
          <p:cNvPr id="5" name="Rectangle 2">
            <a:extLst>
              <a:ext uri="{FF2B5EF4-FFF2-40B4-BE49-F238E27FC236}">
                <a16:creationId xmlns:a16="http://schemas.microsoft.com/office/drawing/2014/main" id="{83B1C136-667B-486F-836A-122A3250CB7B}"/>
              </a:ext>
            </a:extLst>
          </p:cNvPr>
          <p:cNvSpPr>
            <a:spLocks noChangeArrowheads="1"/>
          </p:cNvSpPr>
          <p:nvPr/>
        </p:nvSpPr>
        <p:spPr bwMode="auto">
          <a:xfrm>
            <a:off x="350196" y="1101220"/>
            <a:ext cx="10901639"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При </a:t>
            </a:r>
            <a:r>
              <a:rPr kumimoji="0" lang="ru-RU" altLang="ru-RU" b="0" i="1" u="none" strike="noStrike" cap="none" normalizeH="0" baseline="0" dirty="0">
                <a:ln>
                  <a:noFill/>
                </a:ln>
                <a:solidFill>
                  <a:schemeClr val="tx1"/>
                </a:solidFill>
                <a:effectLst/>
                <a:ea typeface="Times New Roman" panose="02020603050405020304" pitchFamily="18" charset="0"/>
              </a:rPr>
              <a:t>частотной модуляции</a:t>
            </a:r>
            <a:r>
              <a:rPr kumimoji="0" lang="ru-RU" altLang="ru-RU" b="0" i="0" u="none" strike="noStrike" cap="none" normalizeH="0" baseline="0" dirty="0">
                <a:ln>
                  <a:noFill/>
                </a:ln>
                <a:solidFill>
                  <a:schemeClr val="tx1"/>
                </a:solidFill>
                <a:effectLst/>
                <a:ea typeface="Times New Roman" panose="02020603050405020304" pitchFamily="18" charset="0"/>
              </a:rPr>
              <a:t>, изменение модулирующего сигнала по закону </a:t>
            </a:r>
            <a:r>
              <a:rPr kumimoji="0" lang="en-US" altLang="ru-RU" b="0" i="1" u="none" strike="noStrike" cap="none" normalizeH="0" baseline="0" dirty="0">
                <a:ln>
                  <a:noFill/>
                </a:ln>
                <a:solidFill>
                  <a:schemeClr val="tx1"/>
                </a:solidFill>
                <a:effectLst/>
                <a:ea typeface="Times New Roman" panose="02020603050405020304" pitchFamily="18" charset="0"/>
              </a:rPr>
              <a:t>f</a:t>
            </a:r>
            <a:r>
              <a:rPr kumimoji="0" lang="ru-RU" altLang="ru-RU" b="0" i="1" u="none" strike="noStrike" cap="none" normalizeH="0" baseline="0" dirty="0">
                <a:ln>
                  <a:noFill/>
                </a:ln>
                <a:solidFill>
                  <a:schemeClr val="tx1"/>
                </a:solidFill>
                <a:effectLst/>
                <a:ea typeface="Times New Roman" panose="02020603050405020304" pitchFamily="18" charset="0"/>
              </a:rPr>
              <a:t>(</a:t>
            </a:r>
            <a:r>
              <a:rPr kumimoji="0" lang="en-US" altLang="ru-RU" b="0" i="1" u="none" strike="noStrike" cap="none" normalizeH="0" baseline="0" dirty="0">
                <a:ln>
                  <a:noFill/>
                </a:ln>
                <a:solidFill>
                  <a:schemeClr val="tx1"/>
                </a:solidFill>
                <a:effectLst/>
                <a:ea typeface="Times New Roman" panose="02020603050405020304" pitchFamily="18" charset="0"/>
              </a:rPr>
              <a:t>t</a:t>
            </a:r>
            <a:r>
              <a:rPr kumimoji="0" lang="ru-RU" altLang="ru-RU" b="0" i="1" u="none" strike="noStrike" cap="none" normalizeH="0" baseline="0" dirty="0">
                <a:ln>
                  <a:noFill/>
                </a:ln>
                <a:solidFill>
                  <a:schemeClr val="tx1"/>
                </a:solidFill>
                <a:effectLst/>
                <a:ea typeface="Times New Roman" panose="02020603050405020304" pitchFamily="18" charset="0"/>
              </a:rPr>
              <a:t>)</a:t>
            </a:r>
            <a:r>
              <a:rPr kumimoji="0" lang="ru-RU" altLang="ru-RU" b="0" i="0" u="none" strike="noStrike" cap="none" normalizeH="0" baseline="0" dirty="0">
                <a:ln>
                  <a:noFill/>
                </a:ln>
                <a:solidFill>
                  <a:schemeClr val="tx1"/>
                </a:solidFill>
                <a:effectLst/>
                <a:ea typeface="Times New Roman" panose="02020603050405020304" pitchFamily="18" charset="0"/>
              </a:rPr>
              <a:t> и максимальном изменении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частоты на величину </a:t>
            </a:r>
            <a:r>
              <a:rPr kumimoji="0" lang="ru-RU" altLang="ru-RU" b="0" i="1"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a:t>
            </a:r>
            <a:r>
              <a:rPr kumimoji="0" lang="ru-RU" altLang="ru-RU" b="0" i="0" u="none" strike="noStrike" cap="none" normalizeH="0" baseline="0" dirty="0">
                <a:ln>
                  <a:noFill/>
                </a:ln>
                <a:solidFill>
                  <a:schemeClr val="tx1"/>
                </a:solidFill>
                <a:effectLst/>
                <a:ea typeface="Times New Roman" panose="02020603050405020304" pitchFamily="18" charset="0"/>
              </a:rPr>
              <a:t> частота сигнала изменяется по закону</a:t>
            </a:r>
            <a:endParaRPr kumimoji="0" lang="ru-RU" altLang="ru-RU" b="0" i="1" u="none" strike="noStrike" cap="none" normalizeH="0" baseline="0" dirty="0">
              <a:ln>
                <a:noFill/>
              </a:ln>
              <a:solidFill>
                <a:schemeClr val="tx1"/>
              </a:solidFill>
              <a:effectLst/>
              <a:latin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4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sym typeface="Symbol" panose="05050102010706020507" pitchFamily="18" charset="2"/>
            </a:endParaRPr>
          </a:p>
        </p:txBody>
      </p:sp>
      <p:graphicFrame>
        <p:nvGraphicFramePr>
          <p:cNvPr id="6" name="Объект 5">
            <a:extLst>
              <a:ext uri="{FF2B5EF4-FFF2-40B4-BE49-F238E27FC236}">
                <a16:creationId xmlns:a16="http://schemas.microsoft.com/office/drawing/2014/main" id="{F73D2F4E-2EEA-4B77-A9CF-CE0F01221DC2}"/>
              </a:ext>
            </a:extLst>
          </p:cNvPr>
          <p:cNvGraphicFramePr>
            <a:graphicFrameLocks noChangeAspect="1"/>
          </p:cNvGraphicFramePr>
          <p:nvPr>
            <p:extLst>
              <p:ext uri="{D42A27DB-BD31-4B8C-83A1-F6EECF244321}">
                <p14:modId xmlns:p14="http://schemas.microsoft.com/office/powerpoint/2010/main" val="3311408747"/>
              </p:ext>
            </p:extLst>
          </p:nvPr>
        </p:nvGraphicFramePr>
        <p:xfrm>
          <a:off x="4630366" y="1733551"/>
          <a:ext cx="2016890" cy="364961"/>
        </p:xfrm>
        <a:graphic>
          <a:graphicData uri="http://schemas.openxmlformats.org/presentationml/2006/ole">
            <mc:AlternateContent xmlns:mc="http://schemas.openxmlformats.org/markup-compatibility/2006">
              <mc:Choice xmlns:v="urn:schemas-microsoft-com:vml" Requires="v">
                <p:oleObj spid="_x0000_s30895" name="Equation" r:id="rId3" imgW="1002865" imgH="177723" progId="Equation.DSMT4">
                  <p:embed/>
                </p:oleObj>
              </mc:Choice>
              <mc:Fallback>
                <p:oleObj name="Equation" r:id="rId3" imgW="1002865" imgH="177723"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366" y="1733551"/>
                        <a:ext cx="2016890" cy="364961"/>
                      </a:xfrm>
                      <a:prstGeom prst="rect">
                        <a:avLst/>
                      </a:prstGeom>
                      <a:noFill/>
                    </p:spPr>
                  </p:pic>
                </p:oleObj>
              </mc:Fallback>
            </mc:AlternateContent>
          </a:graphicData>
        </a:graphic>
      </p:graphicFrame>
      <p:sp>
        <p:nvSpPr>
          <p:cNvPr id="7" name="Rectangle 3">
            <a:extLst>
              <a:ext uri="{FF2B5EF4-FFF2-40B4-BE49-F238E27FC236}">
                <a16:creationId xmlns:a16="http://schemas.microsoft.com/office/drawing/2014/main" id="{333C7A8A-23B4-4F9F-B8BB-91A1A8250D41}"/>
              </a:ext>
            </a:extLst>
          </p:cNvPr>
          <p:cNvSpPr>
            <a:spLocks noChangeArrowheads="1"/>
          </p:cNvSpPr>
          <p:nvPr/>
        </p:nvSpPr>
        <p:spPr bwMode="auto">
          <a:xfrm>
            <a:off x="350196" y="19416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t>
            </a:r>
            <a:r>
              <a:rPr kumimoji="0" lang="ru-RU" altLang="ru-RU" sz="1500" b="0" i="0" u="none" strike="noStrike" cap="none" normalizeH="0" baseline="0">
                <a:ln>
                  <a:noFill/>
                </a:ln>
                <a:solidFill>
                  <a:schemeClr val="tx1"/>
                </a:solidFill>
                <a:effectLst/>
                <a:latin typeface="Arial" panose="020B0604020202020204" pitchFamily="34" charset="0"/>
              </a:rPr>
              <a:t> </a:t>
            </a:r>
            <a:endParaRPr kumimoji="0" lang="ru-RU" altLang="ru-RU" sz="1800" b="0" i="0" u="none" strike="noStrike" cap="none" normalizeH="0" baseline="0">
              <a:ln>
                <a:noFill/>
              </a:ln>
              <a:solidFill>
                <a:schemeClr val="tx1"/>
              </a:solidFill>
              <a:effectLst/>
              <a:latin typeface="Arial" panose="020B0604020202020204" pitchFamily="34" charset="0"/>
            </a:endParaRPr>
          </a:p>
        </p:txBody>
      </p:sp>
      <p:graphicFrame>
        <p:nvGraphicFramePr>
          <p:cNvPr id="8" name="Объект 7">
            <a:extLst>
              <a:ext uri="{FF2B5EF4-FFF2-40B4-BE49-F238E27FC236}">
                <a16:creationId xmlns:a16="http://schemas.microsoft.com/office/drawing/2014/main" id="{6E457B77-2D22-471D-BD27-AD5F5693867E}"/>
              </a:ext>
            </a:extLst>
          </p:cNvPr>
          <p:cNvGraphicFramePr>
            <a:graphicFrameLocks noChangeAspect="1"/>
          </p:cNvGraphicFramePr>
          <p:nvPr>
            <p:extLst>
              <p:ext uri="{D42A27DB-BD31-4B8C-83A1-F6EECF244321}">
                <p14:modId xmlns:p14="http://schemas.microsoft.com/office/powerpoint/2010/main" val="193371218"/>
              </p:ext>
            </p:extLst>
          </p:nvPr>
        </p:nvGraphicFramePr>
        <p:xfrm>
          <a:off x="2568102" y="2639574"/>
          <a:ext cx="6712085" cy="2581571"/>
        </p:xfrm>
        <a:graphic>
          <a:graphicData uri="http://schemas.openxmlformats.org/presentationml/2006/ole">
            <mc:AlternateContent xmlns:mc="http://schemas.openxmlformats.org/markup-compatibility/2006">
              <mc:Choice xmlns:v="urn:schemas-microsoft-com:vml" Requires="v">
                <p:oleObj spid="_x0000_s30896" name="Equation" r:id="rId5" imgW="3590544" imgH="1380813" progId="Equation.DSMT4">
                  <p:embed/>
                </p:oleObj>
              </mc:Choice>
              <mc:Fallback>
                <p:oleObj name="Equation" r:id="rId5" imgW="3590544" imgH="1380813" progId="Equation.DSMT4">
                  <p:embed/>
                  <p:pic>
                    <p:nvPicPr>
                      <p:cNvPr id="0" name=""/>
                      <p:cNvPicPr/>
                      <p:nvPr/>
                    </p:nvPicPr>
                    <p:blipFill>
                      <a:blip r:embed="rId6"/>
                      <a:stretch>
                        <a:fillRect/>
                      </a:stretch>
                    </p:blipFill>
                    <p:spPr>
                      <a:xfrm>
                        <a:off x="2568102" y="2639574"/>
                        <a:ext cx="6712085" cy="2581571"/>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14ECCC0A-6BD9-4697-A091-A76802F45243}"/>
              </a:ext>
            </a:extLst>
          </p:cNvPr>
          <p:cNvSpPr txBox="1"/>
          <p:nvPr/>
        </p:nvSpPr>
        <p:spPr>
          <a:xfrm>
            <a:off x="505838" y="2306642"/>
            <a:ext cx="10745997" cy="369332"/>
          </a:xfrm>
          <a:prstGeom prst="rect">
            <a:avLst/>
          </a:prstGeom>
          <a:noFill/>
        </p:spPr>
        <p:txBody>
          <a:bodyPr wrap="square" rtlCol="0">
            <a:spAutoFit/>
          </a:bodyPr>
          <a:lstStyle/>
          <a:p>
            <a:r>
              <a:rPr lang="ru-RU" dirty="0"/>
              <a:t>При дискретной модуляции спектр ЧМ сигнала рассчитывается по следующей формуле</a:t>
            </a:r>
          </a:p>
        </p:txBody>
      </p:sp>
      <p:sp>
        <p:nvSpPr>
          <p:cNvPr id="11" name="Rectangle 5">
            <a:extLst>
              <a:ext uri="{FF2B5EF4-FFF2-40B4-BE49-F238E27FC236}">
                <a16:creationId xmlns:a16="http://schemas.microsoft.com/office/drawing/2014/main" id="{EE4E90AB-9E97-44CE-8CFA-E2BE99EC4A01}"/>
              </a:ext>
            </a:extLst>
          </p:cNvPr>
          <p:cNvSpPr>
            <a:spLocks noChangeArrowheads="1"/>
          </p:cNvSpPr>
          <p:nvPr/>
        </p:nvSpPr>
        <p:spPr bwMode="auto">
          <a:xfrm>
            <a:off x="682760" y="5321190"/>
            <a:ext cx="5447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где</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Объект 11">
            <a:extLst>
              <a:ext uri="{FF2B5EF4-FFF2-40B4-BE49-F238E27FC236}">
                <a16:creationId xmlns:a16="http://schemas.microsoft.com/office/drawing/2014/main" id="{1564B21F-DE6D-421E-B3A5-D85E360D0301}"/>
              </a:ext>
            </a:extLst>
          </p:cNvPr>
          <p:cNvGraphicFramePr>
            <a:graphicFrameLocks noChangeAspect="1"/>
          </p:cNvGraphicFramePr>
          <p:nvPr>
            <p:extLst>
              <p:ext uri="{D42A27DB-BD31-4B8C-83A1-F6EECF244321}">
                <p14:modId xmlns:p14="http://schemas.microsoft.com/office/powerpoint/2010/main" val="1995433229"/>
              </p:ext>
            </p:extLst>
          </p:nvPr>
        </p:nvGraphicFramePr>
        <p:xfrm>
          <a:off x="1167320" y="5174407"/>
          <a:ext cx="894944" cy="643732"/>
        </p:xfrm>
        <a:graphic>
          <a:graphicData uri="http://schemas.openxmlformats.org/presentationml/2006/ole">
            <mc:AlternateContent xmlns:mc="http://schemas.openxmlformats.org/markup-compatibility/2006">
              <mc:Choice xmlns:v="urn:schemas-microsoft-com:vml" Requires="v">
                <p:oleObj spid="_x0000_s30897" name="Equation" r:id="rId7" imgW="545863" imgH="393529" progId="Equation.DSMT4">
                  <p:embed/>
                </p:oleObj>
              </mc:Choice>
              <mc:Fallback>
                <p:oleObj name="Equation" r:id="rId7" imgW="545863" imgH="393529"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7320" y="5174407"/>
                        <a:ext cx="894944" cy="643732"/>
                      </a:xfrm>
                      <a:prstGeom prst="rect">
                        <a:avLst/>
                      </a:prstGeom>
                      <a:noFill/>
                    </p:spPr>
                  </p:pic>
                </p:oleObj>
              </mc:Fallback>
            </mc:AlternateContent>
          </a:graphicData>
        </a:graphic>
      </p:graphicFrame>
      <p:sp>
        <p:nvSpPr>
          <p:cNvPr id="13" name="Rectangle 6">
            <a:extLst>
              <a:ext uri="{FF2B5EF4-FFF2-40B4-BE49-F238E27FC236}">
                <a16:creationId xmlns:a16="http://schemas.microsoft.com/office/drawing/2014/main" id="{4D346F0B-8B89-4C03-8F3A-C02C2D3769E8}"/>
              </a:ext>
            </a:extLst>
          </p:cNvPr>
          <p:cNvSpPr>
            <a:spLocks noChangeArrowheads="1"/>
          </p:cNvSpPr>
          <p:nvPr/>
        </p:nvSpPr>
        <p:spPr bwMode="auto">
          <a:xfrm>
            <a:off x="2138261" y="5301734"/>
            <a:ext cx="32746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 </a:t>
            </a:r>
            <a:r>
              <a:rPr kumimoji="0" lang="ru-RU" altLang="ru-RU" b="0" i="0" u="none" strike="noStrike" cap="none" normalizeH="0" baseline="0" dirty="0">
                <a:ln>
                  <a:noFill/>
                </a:ln>
                <a:solidFill>
                  <a:schemeClr val="tx1"/>
                </a:solidFill>
                <a:effectLst/>
                <a:ea typeface="Times New Roman" panose="02020603050405020304" pitchFamily="18" charset="0"/>
              </a:rPr>
              <a:t>индекс частотной модуляции</a:t>
            </a:r>
            <a:r>
              <a:rPr kumimoji="0" lang="ru-RU" altLang="ru-RU"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207371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radioprog.ru/uploads/media/articles/0001/03/f95562ba839920401ecd17ac3bfaa106480ad7c6.jpeg">
            <a:extLst>
              <a:ext uri="{FF2B5EF4-FFF2-40B4-BE49-F238E27FC236}">
                <a16:creationId xmlns:a16="http://schemas.microsoft.com/office/drawing/2014/main" id="{A77D064A-DF69-4641-8D9B-B99EB9E57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543" y="1706324"/>
            <a:ext cx="6667500" cy="2962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8">
            <a:extLst>
              <a:ext uri="{FF2B5EF4-FFF2-40B4-BE49-F238E27FC236}">
                <a16:creationId xmlns:a16="http://schemas.microsoft.com/office/drawing/2014/main" id="{DA517AEA-DAA5-4C46-90B1-29CAF94129B7}"/>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EE593B12-0E07-4689-B5AA-C15635784B1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EFC5642F-6DC7-4477-9842-F76AA0E56BE4}"/>
              </a:ext>
            </a:extLst>
          </p:cNvPr>
          <p:cNvSpPr/>
          <p:nvPr/>
        </p:nvSpPr>
        <p:spPr>
          <a:xfrm>
            <a:off x="1225686" y="562401"/>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Спектр сигналов с частотной модуляцией</a:t>
            </a:r>
            <a:endParaRPr lang="ru-RU" spc="100" dirty="0">
              <a:solidFill>
                <a:srgbClr val="0033CC"/>
              </a:solidFill>
            </a:endParaRPr>
          </a:p>
        </p:txBody>
      </p:sp>
    </p:spTree>
    <p:extLst>
      <p:ext uri="{BB962C8B-B14F-4D97-AF65-F5344CB8AC3E}">
        <p14:creationId xmlns:p14="http://schemas.microsoft.com/office/powerpoint/2010/main" val="96246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8AA6A233-A7FB-49FD-8ABA-F536824E690E}"/>
              </a:ext>
            </a:extLst>
          </p:cNvPr>
          <p:cNvPicPr>
            <a:picLocks noChangeAspect="1"/>
          </p:cNvPicPr>
          <p:nvPr/>
        </p:nvPicPr>
        <p:blipFill>
          <a:blip r:embed="rId2"/>
          <a:stretch>
            <a:fillRect/>
          </a:stretch>
        </p:blipFill>
        <p:spPr>
          <a:xfrm>
            <a:off x="1668802" y="2450565"/>
            <a:ext cx="8582025" cy="3124200"/>
          </a:xfrm>
          <a:prstGeom prst="rect">
            <a:avLst/>
          </a:prstGeom>
        </p:spPr>
      </p:pic>
      <p:sp>
        <p:nvSpPr>
          <p:cNvPr id="3" name="Text Box 8">
            <a:extLst>
              <a:ext uri="{FF2B5EF4-FFF2-40B4-BE49-F238E27FC236}">
                <a16:creationId xmlns:a16="http://schemas.microsoft.com/office/drawing/2014/main" id="{62015D4C-1437-47DF-AAE4-A0176F72641A}"/>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CED0A56E-BF2C-4DCC-BD3B-702FCAF2130B}"/>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8AA8F78F-F1A3-4796-B5D9-D3DDFE1A0855}"/>
              </a:ext>
            </a:extLst>
          </p:cNvPr>
          <p:cNvSpPr/>
          <p:nvPr/>
        </p:nvSpPr>
        <p:spPr>
          <a:xfrm>
            <a:off x="1225686" y="504036"/>
            <a:ext cx="9785214" cy="738664"/>
          </a:xfrm>
          <a:prstGeom prst="rect">
            <a:avLst/>
          </a:prstGeom>
        </p:spPr>
        <p:txBody>
          <a:bodyPr wrap="square">
            <a:spAutoFit/>
          </a:bodyPr>
          <a:lstStyle/>
          <a:p>
            <a:pPr algn="ctr"/>
            <a:r>
              <a:rPr lang="ru-RU" b="1" spc="100" dirty="0">
                <a:solidFill>
                  <a:srgbClr val="0033CC"/>
                </a:solidFill>
                <a:latin typeface="Verdana" panose="020B0604030504040204" pitchFamily="34" charset="0"/>
              </a:rPr>
              <a:t>Квадратурная амплитудная модуляция (КАМ-</a:t>
            </a:r>
            <a:r>
              <a:rPr lang="en-US" b="1" spc="100" dirty="0">
                <a:solidFill>
                  <a:srgbClr val="0033CC"/>
                </a:solidFill>
                <a:latin typeface="Verdana" panose="020B0604030504040204" pitchFamily="34" charset="0"/>
              </a:rPr>
              <a:t>QAM</a:t>
            </a:r>
            <a:r>
              <a:rPr lang="ru-RU" b="1" spc="100" dirty="0">
                <a:solidFill>
                  <a:srgbClr val="0033CC"/>
                </a:solidFill>
                <a:latin typeface="Verdana" panose="020B0604030504040204" pitchFamily="34" charset="0"/>
              </a:rPr>
              <a:t>)</a:t>
            </a:r>
          </a:p>
          <a:p>
            <a:pPr algn="ctr"/>
            <a:r>
              <a:rPr lang="ru-RU" sz="2400" dirty="0">
                <a:solidFill>
                  <a:srgbClr val="000000"/>
                </a:solidFill>
                <a:latin typeface="Times New Roman" panose="02020603050405020304" pitchFamily="18" charset="0"/>
                <a:ea typeface="Times New Roman" panose="02020603050405020304" pitchFamily="18" charset="0"/>
              </a:rPr>
              <a:t>(</a:t>
            </a:r>
            <a:r>
              <a:rPr lang="ru-RU" sz="2400" b="1" i="1" dirty="0" err="1">
                <a:solidFill>
                  <a:srgbClr val="000000"/>
                </a:solidFill>
                <a:latin typeface="Times New Roman" panose="02020603050405020304" pitchFamily="18" charset="0"/>
                <a:ea typeface="Times New Roman" panose="02020603050405020304" pitchFamily="18" charset="0"/>
              </a:rPr>
              <a:t>Quadrature</a:t>
            </a:r>
            <a:r>
              <a:rPr lang="ru-RU" sz="2400" b="1" i="1" dirty="0">
                <a:solidFill>
                  <a:srgbClr val="000000"/>
                </a:solidFill>
                <a:latin typeface="Times New Roman" panose="02020603050405020304" pitchFamily="18" charset="0"/>
                <a:ea typeface="Times New Roman" panose="02020603050405020304" pitchFamily="18" charset="0"/>
              </a:rPr>
              <a:t> </a:t>
            </a:r>
            <a:r>
              <a:rPr lang="ru-RU" sz="2400" b="1" i="1" dirty="0" err="1">
                <a:solidFill>
                  <a:srgbClr val="000000"/>
                </a:solidFill>
                <a:latin typeface="Times New Roman" panose="02020603050405020304" pitchFamily="18" charset="0"/>
                <a:ea typeface="Times New Roman" panose="02020603050405020304" pitchFamily="18" charset="0"/>
              </a:rPr>
              <a:t>Phase</a:t>
            </a:r>
            <a:r>
              <a:rPr lang="ru-RU" sz="2400" b="1" i="1" dirty="0">
                <a:solidFill>
                  <a:srgbClr val="000000"/>
                </a:solidFill>
                <a:latin typeface="Times New Roman" panose="02020603050405020304" pitchFamily="18" charset="0"/>
                <a:ea typeface="Times New Roman" panose="02020603050405020304" pitchFamily="18" charset="0"/>
              </a:rPr>
              <a:t> </a:t>
            </a:r>
            <a:r>
              <a:rPr lang="ru-RU" sz="2400" b="1" i="1" dirty="0" err="1">
                <a:solidFill>
                  <a:srgbClr val="000000"/>
                </a:solidFill>
                <a:latin typeface="Times New Roman" panose="02020603050405020304" pitchFamily="18" charset="0"/>
                <a:ea typeface="Times New Roman" panose="02020603050405020304" pitchFamily="18" charset="0"/>
              </a:rPr>
              <a:t>Shift</a:t>
            </a:r>
            <a:r>
              <a:rPr lang="ru-RU" sz="2400" b="1" i="1" dirty="0">
                <a:solidFill>
                  <a:srgbClr val="000000"/>
                </a:solidFill>
                <a:latin typeface="Times New Roman" panose="02020603050405020304" pitchFamily="18" charset="0"/>
                <a:ea typeface="Times New Roman" panose="02020603050405020304" pitchFamily="18" charset="0"/>
              </a:rPr>
              <a:t> </a:t>
            </a:r>
            <a:r>
              <a:rPr lang="ru-RU" sz="2400" b="1" i="1" dirty="0" err="1">
                <a:solidFill>
                  <a:srgbClr val="000000"/>
                </a:solidFill>
                <a:latin typeface="Times New Roman" panose="02020603050405020304" pitchFamily="18" charset="0"/>
                <a:ea typeface="Times New Roman" panose="02020603050405020304" pitchFamily="18" charset="0"/>
              </a:rPr>
              <a:t>Keying</a:t>
            </a:r>
            <a:r>
              <a:rPr lang="ru-RU" sz="2400" dirty="0">
                <a:solidFill>
                  <a:srgbClr val="000000"/>
                </a:solidFill>
                <a:latin typeface="Times New Roman" panose="02020603050405020304" pitchFamily="18" charset="0"/>
                <a:ea typeface="Times New Roman" panose="02020603050405020304" pitchFamily="18" charset="0"/>
              </a:rPr>
              <a:t>, </a:t>
            </a:r>
            <a:r>
              <a:rPr lang="ru-RU" sz="2400" b="1" dirty="0">
                <a:solidFill>
                  <a:srgbClr val="0033CC"/>
                </a:solidFill>
                <a:latin typeface="Times New Roman" panose="02020603050405020304" pitchFamily="18" charset="0"/>
                <a:ea typeface="Times New Roman" panose="02020603050405020304" pitchFamily="18" charset="0"/>
              </a:rPr>
              <a:t>QPSK</a:t>
            </a:r>
            <a:r>
              <a:rPr lang="ru-RU" sz="2400" dirty="0">
                <a:solidFill>
                  <a:srgbClr val="000000"/>
                </a:solidFill>
                <a:latin typeface="Times New Roman" panose="02020603050405020304" pitchFamily="18" charset="0"/>
                <a:ea typeface="Times New Roman" panose="02020603050405020304" pitchFamily="18" charset="0"/>
              </a:rPr>
              <a:t>).</a:t>
            </a:r>
            <a:r>
              <a:rPr lang="ru-RU" sz="2400" dirty="0">
                <a:latin typeface="Times New Roman" panose="02020603050405020304" pitchFamily="18" charset="0"/>
                <a:ea typeface="Times New Roman" panose="02020603050405020304" pitchFamily="18" charset="0"/>
              </a:rPr>
              <a:t> </a:t>
            </a:r>
            <a:endParaRPr lang="ru-RU" sz="2000" dirty="0">
              <a:latin typeface="Times New Roman" panose="02020603050405020304" pitchFamily="18" charset="0"/>
              <a:ea typeface="Times New Roman" panose="02020603050405020304" pitchFamily="18" charset="0"/>
            </a:endParaRPr>
          </a:p>
        </p:txBody>
      </p:sp>
      <p:pic>
        <p:nvPicPr>
          <p:cNvPr id="22" name="Рисунок 21">
            <a:extLst>
              <a:ext uri="{FF2B5EF4-FFF2-40B4-BE49-F238E27FC236}">
                <a16:creationId xmlns:a16="http://schemas.microsoft.com/office/drawing/2014/main" id="{CB9E000A-26F8-4C99-BDB0-0B630DA165D6}"/>
              </a:ext>
            </a:extLst>
          </p:cNvPr>
          <p:cNvPicPr>
            <a:picLocks noChangeAspect="1"/>
          </p:cNvPicPr>
          <p:nvPr/>
        </p:nvPicPr>
        <p:blipFill>
          <a:blip r:embed="rId3"/>
          <a:stretch>
            <a:fillRect/>
          </a:stretch>
        </p:blipFill>
        <p:spPr>
          <a:xfrm>
            <a:off x="3411672" y="1736564"/>
            <a:ext cx="4525250" cy="659017"/>
          </a:xfrm>
          <a:prstGeom prst="rect">
            <a:avLst/>
          </a:prstGeom>
        </p:spPr>
      </p:pic>
      <p:sp>
        <p:nvSpPr>
          <p:cNvPr id="25" name="Прямоугольник 24">
            <a:extLst>
              <a:ext uri="{FF2B5EF4-FFF2-40B4-BE49-F238E27FC236}">
                <a16:creationId xmlns:a16="http://schemas.microsoft.com/office/drawing/2014/main" id="{4B311E9F-6F99-4F2B-BBAD-71F97C869AB3}"/>
              </a:ext>
            </a:extLst>
          </p:cNvPr>
          <p:cNvSpPr/>
          <p:nvPr/>
        </p:nvSpPr>
        <p:spPr>
          <a:xfrm>
            <a:off x="676861" y="1297997"/>
            <a:ext cx="5702074" cy="369332"/>
          </a:xfrm>
          <a:prstGeom prst="rect">
            <a:avLst/>
          </a:prstGeom>
        </p:spPr>
        <p:txBody>
          <a:bodyPr wrap="none">
            <a:spAutoFit/>
          </a:bodyPr>
          <a:lstStyle/>
          <a:p>
            <a:pPr indent="457200" algn="just">
              <a:spcAft>
                <a:spcPts val="0"/>
              </a:spcAft>
            </a:pPr>
            <a:r>
              <a:rPr lang="ru-RU" dirty="0">
                <a:solidFill>
                  <a:srgbClr val="000000"/>
                </a:solidFill>
                <a:ea typeface="Times New Roman" panose="02020603050405020304" pitchFamily="18" charset="0"/>
              </a:rPr>
              <a:t>Аналитически </a:t>
            </a:r>
            <a:r>
              <a:rPr lang="ru-RU" dirty="0">
                <a:ea typeface="Times New Roman" panose="02020603050405020304" pitchFamily="18" charset="0"/>
              </a:rPr>
              <a:t>QAM-</a:t>
            </a:r>
            <a:r>
              <a:rPr lang="ru-RU" dirty="0">
                <a:solidFill>
                  <a:srgbClr val="000000"/>
                </a:solidFill>
                <a:ea typeface="Times New Roman" panose="02020603050405020304" pitchFamily="18" charset="0"/>
              </a:rPr>
              <a:t>сигнал представляется в виде </a:t>
            </a:r>
            <a:endParaRPr lang="ru-RU" sz="1600" dirty="0">
              <a:effectLst/>
              <a:ea typeface="Times New Roman" panose="02020603050405020304" pitchFamily="18" charset="0"/>
            </a:endParaRPr>
          </a:p>
        </p:txBody>
      </p:sp>
    </p:spTree>
    <p:extLst>
      <p:ext uri="{BB962C8B-B14F-4D97-AF65-F5344CB8AC3E}">
        <p14:creationId xmlns:p14="http://schemas.microsoft.com/office/powerpoint/2010/main" val="1083732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myelectronix.ru/images/hardware/mobilnyy-internet-3g-i-4g-kharakteristiki-i-osobennosti/8qam.jpg">
            <a:extLst>
              <a:ext uri="{FF2B5EF4-FFF2-40B4-BE49-F238E27FC236}">
                <a16:creationId xmlns:a16="http://schemas.microsoft.com/office/drawing/2014/main" id="{C45D498F-3853-4CC3-923B-020A96E5A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652" y="1257607"/>
            <a:ext cx="6648152" cy="4542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8">
            <a:extLst>
              <a:ext uri="{FF2B5EF4-FFF2-40B4-BE49-F238E27FC236}">
                <a16:creationId xmlns:a16="http://schemas.microsoft.com/office/drawing/2014/main" id="{BED2510B-A66B-4B2A-9A82-36ACAF38CFE3}"/>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0C71DBDC-F9AA-4C10-8B6C-D1D69DD05D1F}"/>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40FD8C37-DD2A-4421-A964-90638377BFFE}"/>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Квадратурная амплитудная модуляция (КАМ-8)</a:t>
            </a:r>
          </a:p>
        </p:txBody>
      </p:sp>
    </p:spTree>
    <p:extLst>
      <p:ext uri="{BB962C8B-B14F-4D97-AF65-F5344CB8AC3E}">
        <p14:creationId xmlns:p14="http://schemas.microsoft.com/office/powerpoint/2010/main" val="326055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39072972-A76B-406E-B869-2A122E1DDEE2}"/>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Прямоугольник 2">
            <a:extLst>
              <a:ext uri="{FF2B5EF4-FFF2-40B4-BE49-F238E27FC236}">
                <a16:creationId xmlns:a16="http://schemas.microsoft.com/office/drawing/2014/main" id="{195C72DB-72AF-4D84-A757-9ADA1A260BFD}"/>
              </a:ext>
            </a:extLst>
          </p:cNvPr>
          <p:cNvSpPr/>
          <p:nvPr/>
        </p:nvSpPr>
        <p:spPr>
          <a:xfrm>
            <a:off x="802105" y="467151"/>
            <a:ext cx="10668000" cy="369312"/>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Обобщенная структурная схема  системы передачи данных (СПД)</a:t>
            </a:r>
            <a:endPar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cxnSp>
        <p:nvCxnSpPr>
          <p:cNvPr id="4" name="Прямая соединительная линия 3">
            <a:extLst>
              <a:ext uri="{FF2B5EF4-FFF2-40B4-BE49-F238E27FC236}">
                <a16:creationId xmlns:a16="http://schemas.microsoft.com/office/drawing/2014/main" id="{88315063-CEA6-40C5-8890-BB08BC87FF3C}"/>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Прямоугольник 5">
            <a:extLst>
              <a:ext uri="{FF2B5EF4-FFF2-40B4-BE49-F238E27FC236}">
                <a16:creationId xmlns:a16="http://schemas.microsoft.com/office/drawing/2014/main" id="{4A03AC9B-0694-474A-A73F-D1FDF6FB4743}"/>
              </a:ext>
            </a:extLst>
          </p:cNvPr>
          <p:cNvSpPr/>
          <p:nvPr/>
        </p:nvSpPr>
        <p:spPr>
          <a:xfrm>
            <a:off x="914399" y="3816478"/>
            <a:ext cx="10860505" cy="2585323"/>
          </a:xfrm>
          <a:prstGeom prst="rect">
            <a:avLst/>
          </a:prstGeom>
        </p:spPr>
        <p:txBody>
          <a:bodyPr wrap="square">
            <a:spAutoFit/>
          </a:bodyPr>
          <a:lstStyle/>
          <a:p>
            <a:pPr algn="just">
              <a:spcAft>
                <a:spcPts val="0"/>
              </a:spcAft>
            </a:pPr>
            <a:r>
              <a:rPr lang="ru-RU" dirty="0">
                <a:ea typeface="Times New Roman" panose="02020603050405020304" pitchFamily="18" charset="0"/>
              </a:rPr>
              <a:t>В качестве </a:t>
            </a:r>
            <a:r>
              <a:rPr lang="ru-RU" b="1" dirty="0">
                <a:ea typeface="Times New Roman" panose="02020603050405020304" pitchFamily="18" charset="0"/>
              </a:rPr>
              <a:t>среды распространения сигналов</a:t>
            </a:r>
            <a:r>
              <a:rPr lang="ru-RU" dirty="0">
                <a:ea typeface="Times New Roman" panose="02020603050405020304" pitchFamily="18" charset="0"/>
              </a:rPr>
              <a:t> используются </a:t>
            </a:r>
            <a:r>
              <a:rPr lang="ru-RU" b="1" dirty="0">
                <a:solidFill>
                  <a:srgbClr val="0033CC"/>
                </a:solidFill>
                <a:ea typeface="Times New Roman" panose="02020603050405020304" pitchFamily="18" charset="0"/>
              </a:rPr>
              <a:t>физические линии </a:t>
            </a:r>
            <a:r>
              <a:rPr lang="ru-RU" dirty="0">
                <a:ea typeface="Times New Roman" panose="02020603050405020304" pitchFamily="18" charset="0"/>
              </a:rPr>
              <a:t>(пара проводов, кабель, волновод), </a:t>
            </a:r>
            <a:r>
              <a:rPr lang="ru-RU" b="1" dirty="0">
                <a:solidFill>
                  <a:srgbClr val="0033CC"/>
                </a:solidFill>
                <a:ea typeface="Times New Roman" panose="02020603050405020304" pitchFamily="18" charset="0"/>
              </a:rPr>
              <a:t>радиолинии</a:t>
            </a:r>
            <a:r>
              <a:rPr lang="ru-RU" dirty="0">
                <a:ea typeface="Times New Roman" panose="02020603050405020304" pitchFamily="18" charset="0"/>
              </a:rPr>
              <a:t> (область пространства, в котором распространяются электромагнитные волны), а также </a:t>
            </a:r>
            <a:r>
              <a:rPr lang="ru-RU" b="1" dirty="0">
                <a:solidFill>
                  <a:srgbClr val="0033CC"/>
                </a:solidFill>
                <a:ea typeface="Times New Roman" panose="02020603050405020304" pitchFamily="18" charset="0"/>
              </a:rPr>
              <a:t>оптические (</a:t>
            </a:r>
            <a:r>
              <a:rPr lang="ru-RU" dirty="0">
                <a:ea typeface="Times New Roman" panose="02020603050405020304" pitchFamily="18" charset="0"/>
              </a:rPr>
              <a:t>оптическое волокно) и другие (акустические, инфракрасные и т.д.) линии связи. При распространении  сигналов по линиям на них могут воздействовать различные </a:t>
            </a:r>
            <a:r>
              <a:rPr lang="ru-RU" b="1" dirty="0">
                <a:ea typeface="Times New Roman" panose="02020603050405020304" pitchFamily="18" charset="0"/>
              </a:rPr>
              <a:t>помехи</a:t>
            </a:r>
            <a:r>
              <a:rPr lang="ru-RU" dirty="0">
                <a:ea typeface="Times New Roman" panose="02020603050405020304" pitchFamily="18" charset="0"/>
              </a:rPr>
              <a:t>. </a:t>
            </a:r>
          </a:p>
          <a:p>
            <a:pPr indent="540385" algn="just">
              <a:spcAft>
                <a:spcPts val="0"/>
              </a:spcAft>
            </a:pPr>
            <a:r>
              <a:rPr lang="ru-RU" dirty="0">
                <a:solidFill>
                  <a:srgbClr val="000000"/>
                </a:solidFill>
                <a:ea typeface="Times New Roman" panose="02020603050405020304" pitchFamily="18" charset="0"/>
              </a:rPr>
              <a:t>Задачей приемной части СПД является обработка сигнала, искаженного помехой и обратное преобразование (декодирование) с целью восстановления передаваемого сообщения.</a:t>
            </a:r>
          </a:p>
          <a:p>
            <a:pPr indent="540385" algn="just"/>
            <a:r>
              <a:rPr lang="ru-RU" b="1" i="1" dirty="0"/>
              <a:t>Каналом связи</a:t>
            </a:r>
            <a:r>
              <a:rPr lang="ru-RU" dirty="0"/>
              <a:t> называется независимый тракт передачи сигналов от источника к получателю, образованный каналообразующей аппаратурой (аппаратурой уплотнения) на физической линии путем использования  части ресурсов этой линии. </a:t>
            </a:r>
            <a:endParaRPr lang="ru-RU" dirty="0">
              <a:solidFill>
                <a:srgbClr val="000000"/>
              </a:solidFill>
              <a:ea typeface="Times New Roman" panose="02020603050405020304" pitchFamily="18" charset="0"/>
            </a:endParaRPr>
          </a:p>
        </p:txBody>
      </p:sp>
      <p:pic>
        <p:nvPicPr>
          <p:cNvPr id="8" name="Рисунок 7">
            <a:extLst>
              <a:ext uri="{FF2B5EF4-FFF2-40B4-BE49-F238E27FC236}">
                <a16:creationId xmlns:a16="http://schemas.microsoft.com/office/drawing/2014/main" id="{D4C6E475-96CB-4AE6-A9F2-49CEA8DDB008}"/>
              </a:ext>
            </a:extLst>
          </p:cNvPr>
          <p:cNvPicPr>
            <a:picLocks noChangeAspect="1"/>
          </p:cNvPicPr>
          <p:nvPr/>
        </p:nvPicPr>
        <p:blipFill>
          <a:blip r:embed="rId2"/>
          <a:stretch>
            <a:fillRect/>
          </a:stretch>
        </p:blipFill>
        <p:spPr>
          <a:xfrm>
            <a:off x="2719387" y="1003271"/>
            <a:ext cx="6753225" cy="2505075"/>
          </a:xfrm>
          <a:prstGeom prst="rect">
            <a:avLst/>
          </a:prstGeom>
        </p:spPr>
      </p:pic>
    </p:spTree>
    <p:extLst>
      <p:ext uri="{BB962C8B-B14F-4D97-AF65-F5344CB8AC3E}">
        <p14:creationId xmlns:p14="http://schemas.microsoft.com/office/powerpoint/2010/main" val="3462641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DD5FEB13-A2FF-47F7-A722-28C31A94FCBB}"/>
              </a:ext>
            </a:extLst>
          </p:cNvPr>
          <p:cNvPicPr>
            <a:picLocks noChangeAspect="1"/>
          </p:cNvPicPr>
          <p:nvPr/>
        </p:nvPicPr>
        <p:blipFill>
          <a:blip r:embed="rId2"/>
          <a:stretch>
            <a:fillRect/>
          </a:stretch>
        </p:blipFill>
        <p:spPr>
          <a:xfrm>
            <a:off x="2407092" y="1955966"/>
            <a:ext cx="7865695" cy="3808451"/>
          </a:xfrm>
          <a:prstGeom prst="rect">
            <a:avLst/>
          </a:prstGeom>
        </p:spPr>
      </p:pic>
      <p:sp>
        <p:nvSpPr>
          <p:cNvPr id="4" name="Text Box 8">
            <a:extLst>
              <a:ext uri="{FF2B5EF4-FFF2-40B4-BE49-F238E27FC236}">
                <a16:creationId xmlns:a16="http://schemas.microsoft.com/office/drawing/2014/main" id="{B3AEED20-0768-41F4-AB19-FBEB1547515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C477E62F-B621-403C-9766-EC98E969166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360058B6-849E-4608-B6FB-877934FB6C67}"/>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Квадратурная амплитудная модуляция (КАМ-</a:t>
            </a:r>
            <a:r>
              <a:rPr lang="en-US" b="1" spc="100" dirty="0">
                <a:solidFill>
                  <a:srgbClr val="0033CC"/>
                </a:solidFill>
                <a:latin typeface="Verdana" panose="020B0604030504040204" pitchFamily="34" charset="0"/>
              </a:rPr>
              <a:t>QAM</a:t>
            </a:r>
            <a:r>
              <a:rPr lang="ru-RU" b="1" spc="100" dirty="0">
                <a:solidFill>
                  <a:srgbClr val="0033CC"/>
                </a:solidFill>
                <a:latin typeface="Verdana" panose="020B0604030504040204" pitchFamily="34" charset="0"/>
              </a:rPr>
              <a:t>)</a:t>
            </a:r>
          </a:p>
        </p:txBody>
      </p:sp>
      <p:sp>
        <p:nvSpPr>
          <p:cNvPr id="8" name="Прямоугольник 7">
            <a:extLst>
              <a:ext uri="{FF2B5EF4-FFF2-40B4-BE49-F238E27FC236}">
                <a16:creationId xmlns:a16="http://schemas.microsoft.com/office/drawing/2014/main" id="{2CCD12EC-1C5D-44D9-8107-8C540E814494}"/>
              </a:ext>
            </a:extLst>
          </p:cNvPr>
          <p:cNvSpPr/>
          <p:nvPr/>
        </p:nvSpPr>
        <p:spPr>
          <a:xfrm>
            <a:off x="719848" y="1093582"/>
            <a:ext cx="11108986" cy="707886"/>
          </a:xfrm>
          <a:prstGeom prst="rect">
            <a:avLst/>
          </a:prstGeom>
        </p:spPr>
        <p:txBody>
          <a:bodyPr wrap="square">
            <a:spAutoFit/>
          </a:bodyPr>
          <a:lstStyle/>
          <a:p>
            <a:r>
              <a:rPr lang="ru-RU" sz="2000" dirty="0">
                <a:ea typeface="Times New Roman" panose="02020603050405020304" pitchFamily="18" charset="0"/>
              </a:rPr>
              <a:t>Для алгоритма QAM-16 стандартом установлены значения </a:t>
            </a:r>
            <a:r>
              <a:rPr lang="ru-RU" sz="2000" dirty="0" err="1">
                <a:ea typeface="Times New Roman" panose="02020603050405020304" pitchFamily="18" charset="0"/>
              </a:rPr>
              <a:t>a</a:t>
            </a:r>
            <a:r>
              <a:rPr lang="ru-RU" sz="2000" baseline="-25000" dirty="0" err="1">
                <a:ea typeface="Times New Roman" panose="02020603050405020304" pitchFamily="18" charset="0"/>
              </a:rPr>
              <a:t>j</a:t>
            </a:r>
            <a:r>
              <a:rPr lang="ru-RU" sz="2000" dirty="0">
                <a:ea typeface="Times New Roman" panose="02020603050405020304" pitchFamily="18" charset="0"/>
              </a:rPr>
              <a:t> и </a:t>
            </a:r>
            <a:r>
              <a:rPr lang="ru-RU" sz="2000" dirty="0" err="1">
                <a:ea typeface="Times New Roman" panose="02020603050405020304" pitchFamily="18" charset="0"/>
              </a:rPr>
              <a:t>b</a:t>
            </a:r>
            <a:r>
              <a:rPr lang="ru-RU" sz="2000" baseline="-25000" dirty="0" err="1">
                <a:ea typeface="Times New Roman" panose="02020603050405020304" pitchFamily="18" charset="0"/>
              </a:rPr>
              <a:t>j</a:t>
            </a:r>
            <a:r>
              <a:rPr lang="ru-RU" sz="2000" dirty="0">
                <a:ea typeface="Times New Roman" panose="02020603050405020304" pitchFamily="18" charset="0"/>
              </a:rPr>
              <a:t>, принадлежащие множеству {1, 3, –1, –3}, а для QAM-64 </a:t>
            </a:r>
            <a:r>
              <a:rPr lang="ru-RU" sz="2000" dirty="0" err="1">
                <a:ea typeface="Times New Roman" panose="02020603050405020304" pitchFamily="18" charset="0"/>
              </a:rPr>
              <a:t>a</a:t>
            </a:r>
            <a:r>
              <a:rPr lang="ru-RU" sz="2000" baseline="-25000" dirty="0" err="1">
                <a:ea typeface="Times New Roman" panose="02020603050405020304" pitchFamily="18" charset="0"/>
              </a:rPr>
              <a:t>j</a:t>
            </a:r>
            <a:r>
              <a:rPr lang="ru-RU" sz="2000" dirty="0">
                <a:ea typeface="Times New Roman" panose="02020603050405020304" pitchFamily="18" charset="0"/>
              </a:rPr>
              <a:t> и </a:t>
            </a:r>
            <a:r>
              <a:rPr lang="ru-RU" sz="2000" dirty="0" err="1">
                <a:ea typeface="Times New Roman" panose="02020603050405020304" pitchFamily="18" charset="0"/>
              </a:rPr>
              <a:t>b</a:t>
            </a:r>
            <a:r>
              <a:rPr lang="ru-RU" sz="2000" baseline="-25000" dirty="0" err="1">
                <a:ea typeface="Times New Roman" panose="02020603050405020304" pitchFamily="18" charset="0"/>
              </a:rPr>
              <a:t>j</a:t>
            </a:r>
            <a:r>
              <a:rPr lang="ru-RU" sz="2000" dirty="0">
                <a:ea typeface="Times New Roman" panose="02020603050405020304" pitchFamily="18" charset="0"/>
              </a:rPr>
              <a:t> могут принимать значения {1, 3, 5, 7, –1, –3, –5,–7}. </a:t>
            </a:r>
            <a:endParaRPr lang="ru-RU" sz="2000" dirty="0"/>
          </a:p>
        </p:txBody>
      </p:sp>
    </p:spTree>
    <p:extLst>
      <p:ext uri="{BB962C8B-B14F-4D97-AF65-F5344CB8AC3E}">
        <p14:creationId xmlns:p14="http://schemas.microsoft.com/office/powerpoint/2010/main" val="674296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2007183D-714C-47FD-BFA9-67AD5E58D6D9}"/>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124B7FED-CF9C-474A-9F7B-79E505C97012}"/>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3ED7A06B-6356-44E6-8F02-38B837BF7116}"/>
              </a:ext>
            </a:extLst>
          </p:cNvPr>
          <p:cNvSpPr/>
          <p:nvPr/>
        </p:nvSpPr>
        <p:spPr>
          <a:xfrm>
            <a:off x="1843598" y="442775"/>
            <a:ext cx="8528105" cy="830997"/>
          </a:xfrm>
          <a:prstGeom prst="rect">
            <a:avLst/>
          </a:prstGeom>
        </p:spPr>
        <p:txBody>
          <a:bodyPr wrap="none">
            <a:spAutoFit/>
          </a:bodyPr>
          <a:lstStyle/>
          <a:p>
            <a:pPr algn="ctr"/>
            <a:r>
              <a:rPr lang="ru-RU" sz="2400" b="1" dirty="0">
                <a:solidFill>
                  <a:srgbClr val="0033CC"/>
                </a:solidFill>
                <a:ea typeface="Times New Roman" panose="02020603050405020304" pitchFamily="18" charset="0"/>
              </a:rPr>
              <a:t>Многочастотная передача ортогональными сигналами OFDM</a:t>
            </a:r>
            <a:r>
              <a:rPr lang="ru-RU" sz="2400" dirty="0">
                <a:solidFill>
                  <a:srgbClr val="0033CC"/>
                </a:solidFill>
                <a:ea typeface="Times New Roman" panose="02020603050405020304" pitchFamily="18" charset="0"/>
              </a:rPr>
              <a:t> </a:t>
            </a:r>
          </a:p>
          <a:p>
            <a:pPr algn="ctr"/>
            <a:r>
              <a:rPr lang="ru-RU" sz="2400" dirty="0">
                <a:solidFill>
                  <a:srgbClr val="0033CC"/>
                </a:solidFill>
                <a:ea typeface="Times New Roman" panose="02020603050405020304" pitchFamily="18" charset="0"/>
              </a:rPr>
              <a:t>(</a:t>
            </a:r>
            <a:r>
              <a:rPr lang="ru-RU" sz="2400" i="1" dirty="0" err="1">
                <a:solidFill>
                  <a:srgbClr val="0033CC"/>
                </a:solidFill>
                <a:ea typeface="Times New Roman" panose="02020603050405020304" pitchFamily="18" charset="0"/>
              </a:rPr>
              <a:t>Orthogonal</a:t>
            </a:r>
            <a:r>
              <a:rPr lang="ru-RU" sz="2400" i="1" dirty="0">
                <a:solidFill>
                  <a:srgbClr val="0033CC"/>
                </a:solidFill>
                <a:ea typeface="Times New Roman" panose="02020603050405020304" pitchFamily="18" charset="0"/>
              </a:rPr>
              <a:t> </a:t>
            </a:r>
            <a:r>
              <a:rPr lang="ru-RU" sz="2400" i="1" dirty="0" err="1">
                <a:solidFill>
                  <a:srgbClr val="0033CC"/>
                </a:solidFill>
                <a:ea typeface="Times New Roman" panose="02020603050405020304" pitchFamily="18" charset="0"/>
              </a:rPr>
              <a:t>Frequency</a:t>
            </a:r>
            <a:r>
              <a:rPr lang="ru-RU" sz="2400" i="1" dirty="0">
                <a:solidFill>
                  <a:srgbClr val="0033CC"/>
                </a:solidFill>
                <a:ea typeface="Times New Roman" panose="02020603050405020304" pitchFamily="18" charset="0"/>
              </a:rPr>
              <a:t> </a:t>
            </a:r>
            <a:r>
              <a:rPr lang="ru-RU" sz="2400" i="1" dirty="0" err="1">
                <a:solidFill>
                  <a:srgbClr val="0033CC"/>
                </a:solidFill>
                <a:ea typeface="Times New Roman" panose="02020603050405020304" pitchFamily="18" charset="0"/>
              </a:rPr>
              <a:t>Division</a:t>
            </a:r>
            <a:r>
              <a:rPr lang="ru-RU" sz="2400" i="1" dirty="0">
                <a:solidFill>
                  <a:srgbClr val="0033CC"/>
                </a:solidFill>
                <a:ea typeface="Times New Roman" panose="02020603050405020304" pitchFamily="18" charset="0"/>
              </a:rPr>
              <a:t> </a:t>
            </a:r>
            <a:r>
              <a:rPr lang="ru-RU" sz="2400" i="1" dirty="0" err="1">
                <a:solidFill>
                  <a:srgbClr val="0033CC"/>
                </a:solidFill>
                <a:ea typeface="Times New Roman" panose="02020603050405020304" pitchFamily="18" charset="0"/>
              </a:rPr>
              <a:t>Multiplexing</a:t>
            </a:r>
            <a:r>
              <a:rPr lang="ru-RU" sz="2400" dirty="0">
                <a:solidFill>
                  <a:srgbClr val="0033CC"/>
                </a:solidFill>
                <a:ea typeface="Times New Roman" panose="02020603050405020304" pitchFamily="18" charset="0"/>
              </a:rPr>
              <a:t>) </a:t>
            </a:r>
            <a:endParaRPr lang="ru-RU" sz="2400" dirty="0">
              <a:solidFill>
                <a:srgbClr val="0033CC"/>
              </a:solidFill>
            </a:endParaRPr>
          </a:p>
        </p:txBody>
      </p:sp>
      <p:sp>
        <p:nvSpPr>
          <p:cNvPr id="8" name="Прямоугольник 7">
            <a:extLst>
              <a:ext uri="{FF2B5EF4-FFF2-40B4-BE49-F238E27FC236}">
                <a16:creationId xmlns:a16="http://schemas.microsoft.com/office/drawing/2014/main" id="{399370F3-CC87-4E5D-8E28-18709F16FE96}"/>
              </a:ext>
            </a:extLst>
          </p:cNvPr>
          <p:cNvSpPr/>
          <p:nvPr/>
        </p:nvSpPr>
        <p:spPr>
          <a:xfrm>
            <a:off x="466929" y="1350233"/>
            <a:ext cx="11284084" cy="646331"/>
          </a:xfrm>
          <a:prstGeom prst="rect">
            <a:avLst/>
          </a:prstGeom>
        </p:spPr>
        <p:txBody>
          <a:bodyPr wrap="square">
            <a:spAutoFit/>
          </a:bodyPr>
          <a:lstStyle/>
          <a:p>
            <a:r>
              <a:rPr lang="ru-RU" dirty="0">
                <a:ea typeface="Times New Roman" panose="02020603050405020304" pitchFamily="18" charset="0"/>
              </a:rPr>
              <a:t>Суть способа OFDM заключается в том, что поток передаваемых данных распределяется по множеству частотных подканалов и передача ведется параллельно на всех этих подканалах. </a:t>
            </a:r>
            <a:endParaRPr lang="ru-RU" dirty="0"/>
          </a:p>
        </p:txBody>
      </p:sp>
      <p:pic>
        <p:nvPicPr>
          <p:cNvPr id="10" name="Рисунок 9">
            <a:extLst>
              <a:ext uri="{FF2B5EF4-FFF2-40B4-BE49-F238E27FC236}">
                <a16:creationId xmlns:a16="http://schemas.microsoft.com/office/drawing/2014/main" id="{C5412FDF-297C-484F-89FD-1676F61CD94F}"/>
              </a:ext>
            </a:extLst>
          </p:cNvPr>
          <p:cNvPicPr>
            <a:picLocks noChangeAspect="1"/>
          </p:cNvPicPr>
          <p:nvPr/>
        </p:nvPicPr>
        <p:blipFill>
          <a:blip r:embed="rId2"/>
          <a:stretch>
            <a:fillRect/>
          </a:stretch>
        </p:blipFill>
        <p:spPr>
          <a:xfrm>
            <a:off x="580222" y="1941653"/>
            <a:ext cx="2851904" cy="1467891"/>
          </a:xfrm>
          <a:prstGeom prst="rect">
            <a:avLst/>
          </a:prstGeom>
        </p:spPr>
      </p:pic>
      <p:sp>
        <p:nvSpPr>
          <p:cNvPr id="12" name="Прямоугольник 11">
            <a:extLst>
              <a:ext uri="{FF2B5EF4-FFF2-40B4-BE49-F238E27FC236}">
                <a16:creationId xmlns:a16="http://schemas.microsoft.com/office/drawing/2014/main" id="{07F69AA2-5678-4A0F-A37C-ADFD642FF78D}"/>
              </a:ext>
            </a:extLst>
          </p:cNvPr>
          <p:cNvSpPr/>
          <p:nvPr/>
        </p:nvSpPr>
        <p:spPr>
          <a:xfrm>
            <a:off x="3359285" y="2233479"/>
            <a:ext cx="8391728" cy="369332"/>
          </a:xfrm>
          <a:prstGeom prst="rect">
            <a:avLst/>
          </a:prstGeom>
        </p:spPr>
        <p:txBody>
          <a:bodyPr wrap="square">
            <a:spAutoFit/>
          </a:bodyPr>
          <a:lstStyle/>
          <a:p>
            <a:r>
              <a:rPr lang="ru-RU" dirty="0">
                <a:latin typeface="Calibri" panose="020F0502020204030204" pitchFamily="34" charset="0"/>
                <a:ea typeface="Times New Roman" panose="02020603050405020304" pitchFamily="18" charset="0"/>
              </a:rPr>
              <a:t>Сигналы являются ортогональными, если разнос по частоте   </a:t>
            </a:r>
            <a:r>
              <a:rPr lang="ru-RU" i="1" dirty="0">
                <a:latin typeface="Times New Roman" panose="02020603050405020304" pitchFamily="18" charset="0"/>
                <a:ea typeface="Times New Roman" panose="02020603050405020304" pitchFamily="18" charset="0"/>
              </a:rPr>
              <a:t>ΔF=F </a:t>
            </a:r>
            <a:r>
              <a:rPr lang="ru-RU" i="1" baseline="-25000" dirty="0">
                <a:latin typeface="Times New Roman" panose="02020603050405020304" pitchFamily="18" charset="0"/>
                <a:ea typeface="Times New Roman" panose="02020603050405020304" pitchFamily="18" charset="0"/>
              </a:rPr>
              <a:t>i+1</a:t>
            </a:r>
            <a:r>
              <a:rPr lang="ru-RU" i="1" dirty="0">
                <a:latin typeface="Times New Roman" panose="02020603050405020304" pitchFamily="18" charset="0"/>
                <a:ea typeface="Times New Roman" panose="02020603050405020304" pitchFamily="18" charset="0"/>
              </a:rPr>
              <a:t>– </a:t>
            </a:r>
            <a:r>
              <a:rPr lang="ru-RU" i="1" dirty="0" err="1">
                <a:latin typeface="Times New Roman" panose="02020603050405020304" pitchFamily="18" charset="0"/>
                <a:ea typeface="Times New Roman" panose="02020603050405020304" pitchFamily="18" charset="0"/>
              </a:rPr>
              <a:t>F</a:t>
            </a:r>
            <a:r>
              <a:rPr lang="ru-RU" i="1" baseline="-25000" dirty="0" err="1">
                <a:latin typeface="Times New Roman" panose="02020603050405020304" pitchFamily="18" charset="0"/>
                <a:ea typeface="Times New Roman" panose="02020603050405020304" pitchFamily="18" charset="0"/>
              </a:rPr>
              <a:t>i</a:t>
            </a:r>
            <a:r>
              <a:rPr lang="ru-RU" i="1" baseline="-25000" dirty="0">
                <a:latin typeface="Times New Roman" panose="02020603050405020304" pitchFamily="18" charset="0"/>
                <a:ea typeface="Times New Roman" panose="02020603050405020304" pitchFamily="18" charset="0"/>
              </a:rPr>
              <a:t> </a:t>
            </a:r>
            <a:r>
              <a:rPr lang="ru-RU" i="1" dirty="0">
                <a:latin typeface="Times New Roman" panose="02020603050405020304" pitchFamily="18" charset="0"/>
                <a:ea typeface="Times New Roman" panose="02020603050405020304" pitchFamily="18" charset="0"/>
              </a:rPr>
              <a:t>= 1/τ</a:t>
            </a:r>
            <a:r>
              <a:rPr lang="ru-RU" i="1" baseline="-25000" dirty="0">
                <a:latin typeface="Times New Roman" panose="02020603050405020304" pitchFamily="18" charset="0"/>
                <a:ea typeface="Times New Roman" panose="02020603050405020304" pitchFamily="18" charset="0"/>
              </a:rPr>
              <a:t>0</a:t>
            </a:r>
            <a:r>
              <a:rPr lang="ru-RU" i="1" dirty="0">
                <a:latin typeface="Times New Roman" panose="02020603050405020304" pitchFamily="18" charset="0"/>
                <a:ea typeface="Times New Roman" panose="02020603050405020304" pitchFamily="18" charset="0"/>
              </a:rPr>
              <a:t>. </a:t>
            </a:r>
            <a:endParaRPr lang="ru-RU" i="1" dirty="0"/>
          </a:p>
        </p:txBody>
      </p:sp>
      <p:pic>
        <p:nvPicPr>
          <p:cNvPr id="14" name="Рисунок 13">
            <a:extLst>
              <a:ext uri="{FF2B5EF4-FFF2-40B4-BE49-F238E27FC236}">
                <a16:creationId xmlns:a16="http://schemas.microsoft.com/office/drawing/2014/main" id="{59B44002-6911-4269-8C54-665A2C25807F}"/>
              </a:ext>
            </a:extLst>
          </p:cNvPr>
          <p:cNvPicPr>
            <a:picLocks noChangeAspect="1"/>
          </p:cNvPicPr>
          <p:nvPr/>
        </p:nvPicPr>
        <p:blipFill>
          <a:blip r:embed="rId3"/>
          <a:stretch>
            <a:fillRect/>
          </a:stretch>
        </p:blipFill>
        <p:spPr>
          <a:xfrm>
            <a:off x="2993285" y="4767776"/>
            <a:ext cx="5800520" cy="1869589"/>
          </a:xfrm>
          <a:prstGeom prst="rect">
            <a:avLst/>
          </a:prstGeom>
        </p:spPr>
      </p:pic>
      <p:sp>
        <p:nvSpPr>
          <p:cNvPr id="16" name="Прямоугольник 15">
            <a:extLst>
              <a:ext uri="{FF2B5EF4-FFF2-40B4-BE49-F238E27FC236}">
                <a16:creationId xmlns:a16="http://schemas.microsoft.com/office/drawing/2014/main" id="{B5621BC0-EDBB-4D5C-BD1A-57F606772163}"/>
              </a:ext>
            </a:extLst>
          </p:cNvPr>
          <p:cNvSpPr/>
          <p:nvPr/>
        </p:nvSpPr>
        <p:spPr>
          <a:xfrm>
            <a:off x="502403" y="3320800"/>
            <a:ext cx="11284084" cy="1477328"/>
          </a:xfrm>
          <a:prstGeom prst="rect">
            <a:avLst/>
          </a:prstGeom>
        </p:spPr>
        <p:txBody>
          <a:bodyPr wrap="square">
            <a:spAutoFit/>
          </a:bodyPr>
          <a:lstStyle/>
          <a:p>
            <a:r>
              <a:rPr lang="ru-RU" dirty="0">
                <a:latin typeface="Calibri" panose="020F0502020204030204" pitchFamily="34" charset="0"/>
                <a:ea typeface="Times New Roman" panose="02020603050405020304" pitchFamily="18" charset="0"/>
              </a:rPr>
              <a:t>     Для локальных компьютерных сетей в соответствии с международным стандартом в диапазоне частот 5,2 ГГц выделено 12 неперекрывающихся каналов с одинаковой полосой пропускания 20 МГц. Каждый из этих каналов разделен на 64 подканала с полосой пропускания 20000/64=312,5 кГц. Из них для передачи собственно данных используется 48 подканалов. Четыре подканала служат для передачи опорных колебаний, а по 6 подканалов слева и справа остаются незанятыми и выполняют функции защитных полос </a:t>
            </a:r>
            <a:endParaRPr lang="ru-RU" dirty="0">
              <a:latin typeface="Calibri" panose="020F0502020204030204" pitchFamily="34" charset="0"/>
            </a:endParaRPr>
          </a:p>
        </p:txBody>
      </p:sp>
    </p:spTree>
    <p:extLst>
      <p:ext uri="{BB962C8B-B14F-4D97-AF65-F5344CB8AC3E}">
        <p14:creationId xmlns:p14="http://schemas.microsoft.com/office/powerpoint/2010/main" val="2458809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a:extLst>
              <a:ext uri="{FF2B5EF4-FFF2-40B4-BE49-F238E27FC236}">
                <a16:creationId xmlns:a16="http://schemas.microsoft.com/office/drawing/2014/main" id="{C7C3FBE1-B121-4151-AAEF-350605398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166" t="2335" r="40617" b="66174"/>
          <a:stretch>
            <a:fillRect/>
          </a:stretch>
        </p:blipFill>
        <p:spPr bwMode="auto">
          <a:xfrm>
            <a:off x="4957863" y="3748631"/>
            <a:ext cx="3634969" cy="182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a:extLst>
              <a:ext uri="{FF2B5EF4-FFF2-40B4-BE49-F238E27FC236}">
                <a16:creationId xmlns:a16="http://schemas.microsoft.com/office/drawing/2014/main" id="{A8324840-EBD3-4E0B-BF95-1612A735F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25" t="4453" r="36136" b="69162"/>
          <a:stretch>
            <a:fillRect/>
          </a:stretch>
        </p:blipFill>
        <p:spPr bwMode="auto">
          <a:xfrm>
            <a:off x="470109" y="3781892"/>
            <a:ext cx="3836375" cy="1824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1D5A59E8-4978-4DB5-A8AC-C725AA8CB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281" t="4236" r="45137" b="67987"/>
          <a:stretch>
            <a:fillRect/>
          </a:stretch>
        </p:blipFill>
        <p:spPr bwMode="auto">
          <a:xfrm>
            <a:off x="5055138" y="2152549"/>
            <a:ext cx="3089275"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8">
            <a:extLst>
              <a:ext uri="{FF2B5EF4-FFF2-40B4-BE49-F238E27FC236}">
                <a16:creationId xmlns:a16="http://schemas.microsoft.com/office/drawing/2014/main" id="{06FDBC9B-7FBD-480B-88B7-1C7EBF46362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74FE0496-EE13-4D5D-9BD0-FCFCB20A92CC}"/>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5FCE712D-12D9-4D88-9568-7CF6E88B4CD6}"/>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Связь между скоростью передачи и шириной канала</a:t>
            </a:r>
          </a:p>
        </p:txBody>
      </p:sp>
      <p:sp>
        <p:nvSpPr>
          <p:cNvPr id="6" name="Прямоугольник 5">
            <a:extLst>
              <a:ext uri="{FF2B5EF4-FFF2-40B4-BE49-F238E27FC236}">
                <a16:creationId xmlns:a16="http://schemas.microsoft.com/office/drawing/2014/main" id="{3A12C472-94E6-4845-A55E-B495876FB177}"/>
              </a:ext>
            </a:extLst>
          </p:cNvPr>
          <p:cNvSpPr/>
          <p:nvPr/>
        </p:nvSpPr>
        <p:spPr>
          <a:xfrm>
            <a:off x="330740" y="864805"/>
            <a:ext cx="11439728" cy="1477328"/>
          </a:xfrm>
          <a:prstGeom prst="rect">
            <a:avLst/>
          </a:prstGeom>
        </p:spPr>
        <p:txBody>
          <a:bodyPr wrap="square">
            <a:spAutoFit/>
          </a:bodyPr>
          <a:lstStyle/>
          <a:p>
            <a:pPr algn="just">
              <a:spcAft>
                <a:spcPts val="600"/>
              </a:spcAft>
            </a:pPr>
            <a:r>
              <a:rPr lang="ru-RU" dirty="0">
                <a:ea typeface="Times New Roman" panose="02020603050405020304" pitchFamily="18" charset="0"/>
              </a:rPr>
              <a:t>На практике нет необходимости (да и возможности) передавать весь спектр сигнала.  Достаточно передать лишь те составляющие, в которых сосредоточена основная часть энергии (&gt;50%). Так например, при передаче “точек” импульсами постоянного тока, основная часть энергии содержится в двух первых компонентах спектра:  постоянной составляющей и первой гармонике  с частотой f=1/2</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где </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0</a:t>
            </a:r>
            <a:r>
              <a:rPr lang="ru-RU" dirty="0">
                <a:ea typeface="Times New Roman" panose="02020603050405020304" pitchFamily="18" charset="0"/>
              </a:rPr>
              <a:t> - длительность единичного элемента. Следовательно, минимально необходимая полоса частот канала связи в этом случае равна</a:t>
            </a:r>
          </a:p>
        </p:txBody>
      </p:sp>
      <p:pic>
        <p:nvPicPr>
          <p:cNvPr id="7" name="Picture 7">
            <a:extLst>
              <a:ext uri="{FF2B5EF4-FFF2-40B4-BE49-F238E27FC236}">
                <a16:creationId xmlns:a16="http://schemas.microsoft.com/office/drawing/2014/main" id="{5DB49D67-6D8E-41B2-A636-79090A6E3A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522" r="41245" b="69862"/>
          <a:stretch>
            <a:fillRect/>
          </a:stretch>
        </p:blipFill>
        <p:spPr bwMode="auto">
          <a:xfrm>
            <a:off x="431190" y="2357235"/>
            <a:ext cx="38068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Прямоугольник 8">
            <a:extLst>
              <a:ext uri="{FF2B5EF4-FFF2-40B4-BE49-F238E27FC236}">
                <a16:creationId xmlns:a16="http://schemas.microsoft.com/office/drawing/2014/main" id="{56C88231-F915-4D6A-B10C-83697C3EF062}"/>
              </a:ext>
            </a:extLst>
          </p:cNvPr>
          <p:cNvSpPr/>
          <p:nvPr/>
        </p:nvSpPr>
        <p:spPr>
          <a:xfrm>
            <a:off x="8399257" y="2849575"/>
            <a:ext cx="2202847" cy="369332"/>
          </a:xfrm>
          <a:prstGeom prst="rect">
            <a:avLst/>
          </a:prstGeom>
        </p:spPr>
        <p:txBody>
          <a:bodyPr wrap="none">
            <a:spAutoFit/>
          </a:bodyPr>
          <a:lstStyle/>
          <a:p>
            <a:pPr algn="ctr">
              <a:spcAft>
                <a:spcPts val="0"/>
              </a:spcAft>
            </a:pPr>
            <a:r>
              <a:rPr lang="ru-RU"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dirty="0" err="1">
                <a:latin typeface="Times New Roman" panose="02020603050405020304" pitchFamily="18" charset="0"/>
                <a:ea typeface="Times New Roman" panose="02020603050405020304" pitchFamily="18" charset="0"/>
              </a:rPr>
              <a:t>F</a:t>
            </a:r>
            <a:r>
              <a:rPr lang="ru-RU" baseline="-25000" dirty="0" err="1">
                <a:latin typeface="Times New Roman" panose="02020603050405020304" pitchFamily="18" charset="0"/>
                <a:ea typeface="Times New Roman" panose="02020603050405020304" pitchFamily="18" charset="0"/>
              </a:rPr>
              <a:t>min</a:t>
            </a:r>
            <a:r>
              <a:rPr lang="ru-RU" baseline="-25000"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 1/2</a:t>
            </a:r>
            <a:r>
              <a:rPr lang="ru-RU"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0</a:t>
            </a:r>
            <a:r>
              <a:rPr lang="ru-RU" dirty="0">
                <a:latin typeface="Times New Roman" panose="02020603050405020304" pitchFamily="18" charset="0"/>
                <a:ea typeface="Times New Roman" panose="02020603050405020304" pitchFamily="18" charset="0"/>
              </a:rPr>
              <a:t> = B/2 . </a:t>
            </a:r>
            <a:endParaRPr lang="ru-RU" dirty="0"/>
          </a:p>
        </p:txBody>
      </p:sp>
      <p:pic>
        <p:nvPicPr>
          <p:cNvPr id="12" name="Рисунок 11">
            <a:extLst>
              <a:ext uri="{FF2B5EF4-FFF2-40B4-BE49-F238E27FC236}">
                <a16:creationId xmlns:a16="http://schemas.microsoft.com/office/drawing/2014/main" id="{6809465B-612C-4975-AB1D-349F1C3B6846}"/>
              </a:ext>
            </a:extLst>
          </p:cNvPr>
          <p:cNvPicPr>
            <a:picLocks noChangeAspect="1"/>
          </p:cNvPicPr>
          <p:nvPr/>
        </p:nvPicPr>
        <p:blipFill>
          <a:blip r:embed="rId6"/>
          <a:stretch>
            <a:fillRect/>
          </a:stretch>
        </p:blipFill>
        <p:spPr>
          <a:xfrm>
            <a:off x="271563" y="5305444"/>
            <a:ext cx="3836375" cy="1536110"/>
          </a:xfrm>
          <a:prstGeom prst="rect">
            <a:avLst/>
          </a:prstGeom>
        </p:spPr>
      </p:pic>
      <p:sp>
        <p:nvSpPr>
          <p:cNvPr id="13" name="Прямоугольник 12">
            <a:extLst>
              <a:ext uri="{FF2B5EF4-FFF2-40B4-BE49-F238E27FC236}">
                <a16:creationId xmlns:a16="http://schemas.microsoft.com/office/drawing/2014/main" id="{84AAAA7A-00CD-493D-BE62-D726C2E1C515}"/>
              </a:ext>
            </a:extLst>
          </p:cNvPr>
          <p:cNvSpPr/>
          <p:nvPr/>
        </p:nvSpPr>
        <p:spPr>
          <a:xfrm>
            <a:off x="4957863" y="5888833"/>
            <a:ext cx="2098651" cy="400110"/>
          </a:xfrm>
          <a:prstGeom prst="rect">
            <a:avLst/>
          </a:prstGeom>
        </p:spPr>
        <p:txBody>
          <a:bodyPr wrap="none">
            <a:spAutoFit/>
          </a:bodyPr>
          <a:lstStyle/>
          <a:p>
            <a:r>
              <a:rPr lang="ru-RU" sz="20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000" dirty="0" err="1">
                <a:latin typeface="Times New Roman" panose="02020603050405020304" pitchFamily="18" charset="0"/>
                <a:ea typeface="Times New Roman" panose="02020603050405020304" pitchFamily="18" charset="0"/>
              </a:rPr>
              <a:t>F</a:t>
            </a:r>
            <a:r>
              <a:rPr lang="ru-RU" sz="2000" baseline="-25000" dirty="0" err="1">
                <a:latin typeface="Times New Roman" panose="02020603050405020304" pitchFamily="18" charset="0"/>
                <a:ea typeface="Times New Roman" panose="02020603050405020304" pitchFamily="18" charset="0"/>
              </a:rPr>
              <a:t>min</a:t>
            </a:r>
            <a:r>
              <a:rPr lang="ru-RU" sz="2000" baseline="-25000" dirty="0">
                <a:latin typeface="Times New Roman" panose="02020603050405020304" pitchFamily="18" charset="0"/>
                <a:ea typeface="Times New Roman" panose="02020603050405020304" pitchFamily="18" charset="0"/>
              </a:rPr>
              <a:t> </a:t>
            </a:r>
            <a:r>
              <a:rPr lang="ru-RU" sz="2000" dirty="0">
                <a:latin typeface="Times New Roman" panose="02020603050405020304" pitchFamily="18" charset="0"/>
                <a:ea typeface="Times New Roman" panose="02020603050405020304" pitchFamily="18" charset="0"/>
              </a:rPr>
              <a:t>= 2/2</a:t>
            </a:r>
            <a:r>
              <a:rPr lang="ru-RU" sz="20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000" baseline="-25000" dirty="0">
                <a:latin typeface="Times New Roman" panose="02020603050405020304" pitchFamily="18" charset="0"/>
                <a:ea typeface="Times New Roman" panose="02020603050405020304" pitchFamily="18" charset="0"/>
              </a:rPr>
              <a:t>0</a:t>
            </a:r>
            <a:r>
              <a:rPr lang="ru-RU" sz="2000" dirty="0">
                <a:latin typeface="Times New Roman" panose="02020603050405020304" pitchFamily="18" charset="0"/>
                <a:ea typeface="Times New Roman" panose="02020603050405020304" pitchFamily="18" charset="0"/>
              </a:rPr>
              <a:t> = B .</a:t>
            </a:r>
            <a:endParaRPr lang="ru-RU" sz="2000" dirty="0"/>
          </a:p>
        </p:txBody>
      </p:sp>
      <p:pic>
        <p:nvPicPr>
          <p:cNvPr id="14" name="Рисунок 13">
            <a:extLst>
              <a:ext uri="{FF2B5EF4-FFF2-40B4-BE49-F238E27FC236}">
                <a16:creationId xmlns:a16="http://schemas.microsoft.com/office/drawing/2014/main" id="{17D97691-3AC6-4659-A540-508A7272F4BA}"/>
              </a:ext>
            </a:extLst>
          </p:cNvPr>
          <p:cNvPicPr>
            <a:picLocks noChangeAspect="1"/>
          </p:cNvPicPr>
          <p:nvPr/>
        </p:nvPicPr>
        <p:blipFill>
          <a:blip r:embed="rId7"/>
          <a:stretch>
            <a:fillRect/>
          </a:stretch>
        </p:blipFill>
        <p:spPr>
          <a:xfrm>
            <a:off x="8681191" y="3834767"/>
            <a:ext cx="3239245" cy="1501278"/>
          </a:xfrm>
          <a:prstGeom prst="rect">
            <a:avLst/>
          </a:prstGeom>
        </p:spPr>
      </p:pic>
    </p:spTree>
    <p:extLst>
      <p:ext uri="{BB962C8B-B14F-4D97-AF65-F5344CB8AC3E}">
        <p14:creationId xmlns:p14="http://schemas.microsoft.com/office/powerpoint/2010/main" val="1284503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D7CDA8E3-09FC-4F97-B331-1D1AD029B69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6ABEAF34-3E3B-422E-B403-011F388F0CA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EA07C7CA-A226-4CD1-B8BC-1A688A587EB2}"/>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Помехи в линиях и каналах связи</a:t>
            </a:r>
          </a:p>
        </p:txBody>
      </p:sp>
      <p:sp>
        <p:nvSpPr>
          <p:cNvPr id="6" name="Прямоугольник 5">
            <a:extLst>
              <a:ext uri="{FF2B5EF4-FFF2-40B4-BE49-F238E27FC236}">
                <a16:creationId xmlns:a16="http://schemas.microsoft.com/office/drawing/2014/main" id="{4C2ABA76-0D3F-4386-A5B2-865D05FFC57C}"/>
              </a:ext>
            </a:extLst>
          </p:cNvPr>
          <p:cNvSpPr/>
          <p:nvPr/>
        </p:nvSpPr>
        <p:spPr>
          <a:xfrm>
            <a:off x="564205" y="926049"/>
            <a:ext cx="11400816" cy="5186035"/>
          </a:xfrm>
          <a:prstGeom prst="rect">
            <a:avLst/>
          </a:prstGeom>
        </p:spPr>
        <p:txBody>
          <a:bodyPr wrap="square">
            <a:spAutoFit/>
          </a:bodyPr>
          <a:lstStyle/>
          <a:p>
            <a:pPr algn="just">
              <a:spcAft>
                <a:spcPts val="0"/>
              </a:spcAft>
            </a:pPr>
            <a:r>
              <a:rPr lang="ru-RU" dirty="0">
                <a:ea typeface="Times New Roman" panose="02020603050405020304" pitchFamily="18" charset="0"/>
              </a:rPr>
              <a:t> Помимо передаваемого  сигнала в канале всегда присутствуют другие колебания различного происхождения, называемые </a:t>
            </a:r>
            <a:r>
              <a:rPr lang="ru-RU" i="1" dirty="0">
                <a:ea typeface="Times New Roman" panose="02020603050405020304" pitchFamily="18" charset="0"/>
              </a:rPr>
              <a:t>помехами </a:t>
            </a:r>
            <a:r>
              <a:rPr lang="ru-RU" dirty="0">
                <a:ea typeface="Times New Roman" panose="02020603050405020304" pitchFamily="18" charset="0"/>
              </a:rPr>
              <a:t>или</a:t>
            </a:r>
            <a:r>
              <a:rPr lang="ru-RU" i="1" dirty="0">
                <a:ea typeface="Times New Roman" panose="02020603050405020304" pitchFamily="18" charset="0"/>
              </a:rPr>
              <a:t> шумами.</a:t>
            </a:r>
            <a:r>
              <a:rPr lang="ru-RU" dirty="0">
                <a:ea typeface="Times New Roman" panose="02020603050405020304" pitchFamily="18" charset="0"/>
              </a:rPr>
              <a:t> По характеру воздействия на принимаемые сигналы различают помехи </a:t>
            </a:r>
            <a:r>
              <a:rPr lang="ru-RU" b="1" dirty="0">
                <a:ea typeface="Times New Roman" panose="02020603050405020304" pitchFamily="18" charset="0"/>
              </a:rPr>
              <a:t>аддитивные </a:t>
            </a:r>
            <a:r>
              <a:rPr lang="ru-RU" dirty="0">
                <a:ea typeface="Times New Roman" panose="02020603050405020304" pitchFamily="18" charset="0"/>
              </a:rPr>
              <a:t>и</a:t>
            </a:r>
            <a:r>
              <a:rPr lang="ru-RU" b="1" dirty="0">
                <a:ea typeface="Times New Roman" panose="02020603050405020304" pitchFamily="18" charset="0"/>
              </a:rPr>
              <a:t> мультипликативные.</a:t>
            </a:r>
            <a:endParaRPr lang="ru-RU" sz="1600" dirty="0">
              <a:ea typeface="Times New Roman" panose="02020603050405020304" pitchFamily="18" charset="0"/>
            </a:endParaRPr>
          </a:p>
          <a:p>
            <a:pPr algn="just">
              <a:spcAft>
                <a:spcPts val="0"/>
              </a:spcAft>
            </a:pPr>
            <a:r>
              <a:rPr lang="ru-RU" b="1" dirty="0">
                <a:ea typeface="Times New Roman" panose="02020603050405020304" pitchFamily="18" charset="0"/>
              </a:rPr>
              <a:t>Аддитивная</a:t>
            </a:r>
            <a:r>
              <a:rPr lang="ru-RU" dirty="0">
                <a:ea typeface="Times New Roman" panose="02020603050405020304" pitchFamily="18" charset="0"/>
              </a:rPr>
              <a:t> помеха  представляет собой электрическое возмущение, складывающееся с сигналом. При  этом напряжение на выходе приемного тракта можно представить как сумму переданного сигнала и аддитивной помехи</a:t>
            </a:r>
            <a:endParaRPr lang="ru-RU" sz="1600" dirty="0">
              <a:ea typeface="Times New Roman" panose="02020603050405020304" pitchFamily="18" charset="0"/>
            </a:endParaRPr>
          </a:p>
          <a:p>
            <a:pPr algn="ctr">
              <a:spcAft>
                <a:spcPts val="600"/>
              </a:spcAft>
            </a:pPr>
            <a:r>
              <a:rPr lang="ru-RU" i="1" dirty="0">
                <a:latin typeface="Times New Roman" panose="02020603050405020304" pitchFamily="18" charset="0"/>
                <a:ea typeface="Times New Roman" panose="02020603050405020304" pitchFamily="18" charset="0"/>
              </a:rPr>
              <a:t> x(t) = s(t)+n(t). </a:t>
            </a:r>
            <a:r>
              <a:rPr lang="ru-RU" dirty="0">
                <a:latin typeface="Times New Roman" panose="02020603050405020304" pitchFamily="18" charset="0"/>
                <a:ea typeface="Times New Roman" panose="02020603050405020304" pitchFamily="18" charset="0"/>
              </a:rPr>
              <a:t> </a:t>
            </a:r>
            <a:endParaRPr lang="ru-RU" sz="1600" dirty="0">
              <a:latin typeface="Times New Roman" panose="02020603050405020304" pitchFamily="18" charset="0"/>
              <a:ea typeface="Times New Roman" panose="02020603050405020304" pitchFamily="18" charset="0"/>
            </a:endParaRPr>
          </a:p>
          <a:p>
            <a:pPr algn="just">
              <a:spcAft>
                <a:spcPts val="0"/>
              </a:spcAft>
            </a:pPr>
            <a:r>
              <a:rPr lang="ru-RU" b="1" dirty="0">
                <a:latin typeface="Calibri" panose="020F0502020204030204" pitchFamily="34" charset="0"/>
                <a:ea typeface="Times New Roman" panose="02020603050405020304" pitchFamily="18" charset="0"/>
              </a:rPr>
              <a:t>Мультипликативной</a:t>
            </a:r>
            <a:r>
              <a:rPr lang="ru-RU" dirty="0">
                <a:latin typeface="Calibri" panose="020F0502020204030204" pitchFamily="34" charset="0"/>
                <a:ea typeface="Times New Roman" panose="02020603050405020304" pitchFamily="18" charset="0"/>
              </a:rPr>
              <a:t> помехой называется случайное изменение коэффициента передачи канала связи </a:t>
            </a:r>
            <a:r>
              <a:rPr lang="ru-RU" dirty="0">
                <a:latin typeface="Calibri" panose="020F0502020204030204" pitchFamily="34" charset="0"/>
                <a:ea typeface="Times New Roman" panose="02020603050405020304" pitchFamily="18" charset="0"/>
                <a:sym typeface="Symbol" panose="05050102010706020507" pitchFamily="18" charset="2"/>
              </a:rPr>
              <a:t></a:t>
            </a:r>
            <a:r>
              <a:rPr lang="ru-RU" dirty="0">
                <a:latin typeface="Calibri" panose="020F0502020204030204" pitchFamily="34" charset="0"/>
                <a:ea typeface="Times New Roman" panose="02020603050405020304" pitchFamily="18" charset="0"/>
              </a:rPr>
              <a:t>(</a:t>
            </a:r>
            <a:r>
              <a:rPr lang="ru-RU" dirty="0" err="1">
                <a:latin typeface="Calibri" panose="020F0502020204030204" pitchFamily="34" charset="0"/>
                <a:ea typeface="Times New Roman" panose="02020603050405020304" pitchFamily="18" charset="0"/>
              </a:rPr>
              <a:t>jωt</a:t>
            </a:r>
            <a:r>
              <a:rPr lang="ru-RU" dirty="0">
                <a:latin typeface="Calibri" panose="020F0502020204030204" pitchFamily="34" charset="0"/>
                <a:ea typeface="Times New Roman" panose="02020603050405020304" pitchFamily="18" charset="0"/>
              </a:rPr>
              <a:t>). Принимаемые сигналы могут быть подвержены одновременному воздействию аддитивных и мультипликативных помех. В общем случае передаваемый сигнал распространяется по нескольким путям (лучам). Тогда зависимость между принимаемым  сигналом x(t) и передаваемым s(t) может быть представлена следующим образом:</a:t>
            </a:r>
          </a:p>
          <a:p>
            <a:pPr algn="ctr">
              <a:spcBef>
                <a:spcPts val="600"/>
              </a:spcBef>
              <a:spcAft>
                <a:spcPts val="600"/>
              </a:spcAft>
            </a:pPr>
            <a:r>
              <a:rPr lang="ru-RU" i="1" dirty="0">
                <a:latin typeface="Times New Roman" panose="02020603050405020304" pitchFamily="18" charset="0"/>
                <a:ea typeface="Times New Roman" panose="02020603050405020304" pitchFamily="18" charset="0"/>
              </a:rPr>
              <a:t> x(t) =</a:t>
            </a:r>
            <a:r>
              <a:rPr lang="ru-RU" i="1" dirty="0">
                <a:latin typeface="Times New Roman" panose="02020603050405020304" pitchFamily="18" charset="0"/>
                <a:ea typeface="Times New Roman" panose="02020603050405020304" pitchFamily="18" charset="0"/>
                <a:sym typeface="Symbol" panose="05050102010706020507" pitchFamily="18" charset="2"/>
              </a:rPr>
              <a:t></a:t>
            </a:r>
            <a:r>
              <a:rPr lang="ru-RU" i="1" baseline="-25000" dirty="0">
                <a:latin typeface="Times New Roman" panose="02020603050405020304" pitchFamily="18" charset="0"/>
                <a:ea typeface="Times New Roman" panose="02020603050405020304" pitchFamily="18" charset="0"/>
              </a:rPr>
              <a:t>k</a:t>
            </a:r>
            <a:r>
              <a:rPr lang="ru-RU" i="1" dirty="0">
                <a:latin typeface="Times New Roman" panose="02020603050405020304" pitchFamily="18" charset="0"/>
                <a:ea typeface="Times New Roman" panose="02020603050405020304" pitchFamily="18" charset="0"/>
              </a:rPr>
              <a:t> S(t-</a:t>
            </a:r>
            <a:r>
              <a:rPr lang="ru-RU" i="1" dirty="0">
                <a:latin typeface="Times New Roman" panose="02020603050405020304" pitchFamily="18" charset="0"/>
                <a:ea typeface="Times New Roman" panose="02020603050405020304" pitchFamily="18" charset="0"/>
                <a:sym typeface="Symbol" panose="05050102010706020507" pitchFamily="18" charset="2"/>
              </a:rPr>
              <a:t></a:t>
            </a:r>
            <a:r>
              <a:rPr lang="ru-RU" i="1" baseline="-25000" dirty="0">
                <a:latin typeface="Times New Roman" panose="02020603050405020304" pitchFamily="18" charset="0"/>
                <a:ea typeface="Times New Roman" panose="02020603050405020304" pitchFamily="18" charset="0"/>
              </a:rPr>
              <a:t>k</a:t>
            </a:r>
            <a:r>
              <a:rPr lang="ru-RU" i="1" dirty="0">
                <a:latin typeface="Times New Roman" panose="02020603050405020304" pitchFamily="18" charset="0"/>
                <a:ea typeface="Times New Roman" panose="02020603050405020304" pitchFamily="18" charset="0"/>
              </a:rPr>
              <a:t>) + n(t), </a:t>
            </a:r>
            <a:r>
              <a:rPr lang="ru-RU" dirty="0">
                <a:latin typeface="Times New Roman" panose="02020603050405020304" pitchFamily="18" charset="0"/>
                <a:ea typeface="Times New Roman" panose="02020603050405020304" pitchFamily="18" charset="0"/>
              </a:rPr>
              <a:t> </a:t>
            </a:r>
            <a:endParaRPr lang="ru-RU" sz="1600" dirty="0">
              <a:latin typeface="Times New Roman" panose="02020603050405020304" pitchFamily="18" charset="0"/>
              <a:ea typeface="Times New Roman" panose="02020603050405020304" pitchFamily="18" charset="0"/>
            </a:endParaRPr>
          </a:p>
          <a:p>
            <a:pPr algn="just">
              <a:spcAft>
                <a:spcPts val="0"/>
              </a:spcAft>
            </a:pPr>
            <a:r>
              <a:rPr lang="ru-RU" dirty="0">
                <a:latin typeface="Times New Roman" panose="02020603050405020304" pitchFamily="18" charset="0"/>
                <a:ea typeface="Times New Roman" panose="02020603050405020304" pitchFamily="18" charset="0"/>
              </a:rPr>
              <a:t>где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к</a:t>
            </a:r>
            <a:r>
              <a:rPr lang="ru-RU" dirty="0">
                <a:latin typeface="Times New Roman" panose="02020603050405020304" pitchFamily="18" charset="0"/>
                <a:ea typeface="Times New Roman" panose="02020603050405020304" pitchFamily="18" charset="0"/>
              </a:rPr>
              <a:t> - коэффициент передачи </a:t>
            </a:r>
            <a:r>
              <a:rPr lang="en-US" i="1" dirty="0">
                <a:latin typeface="Times New Roman" panose="02020603050405020304" pitchFamily="18" charset="0"/>
                <a:ea typeface="Times New Roman" panose="02020603050405020304" pitchFamily="18" charset="0"/>
              </a:rPr>
              <a:t>k</a:t>
            </a:r>
            <a:r>
              <a:rPr lang="ru-RU" dirty="0">
                <a:latin typeface="Times New Roman" panose="02020603050405020304" pitchFamily="18" charset="0"/>
                <a:ea typeface="Times New Roman" panose="02020603050405020304" pitchFamily="18" charset="0"/>
              </a:rPr>
              <a:t>-го пути распространения сигнала;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к</a:t>
            </a:r>
            <a:r>
              <a:rPr lang="ru-RU" dirty="0">
                <a:latin typeface="Times New Roman" panose="02020603050405020304" pitchFamily="18" charset="0"/>
                <a:ea typeface="Times New Roman" panose="02020603050405020304" pitchFamily="18" charset="0"/>
              </a:rPr>
              <a:t> - время запаздывания в </a:t>
            </a:r>
            <a:r>
              <a:rPr lang="en-US" i="1" dirty="0">
                <a:latin typeface="Times New Roman" panose="02020603050405020304" pitchFamily="18" charset="0"/>
                <a:ea typeface="Times New Roman" panose="02020603050405020304" pitchFamily="18" charset="0"/>
              </a:rPr>
              <a:t>k</a:t>
            </a:r>
            <a:r>
              <a:rPr lang="ru-RU" dirty="0">
                <a:latin typeface="Times New Roman" panose="02020603050405020304" pitchFamily="18" charset="0"/>
                <a:ea typeface="Times New Roman" panose="02020603050405020304" pitchFamily="18" charset="0"/>
              </a:rPr>
              <a:t>–м луче;  </a:t>
            </a:r>
            <a:r>
              <a:rPr lang="ru-RU" i="1" dirty="0">
                <a:latin typeface="Times New Roman" panose="02020603050405020304" pitchFamily="18" charset="0"/>
                <a:ea typeface="Times New Roman" panose="02020603050405020304" pitchFamily="18" charset="0"/>
              </a:rPr>
              <a:t>n(t) </a:t>
            </a:r>
            <a:r>
              <a:rPr lang="ru-RU" dirty="0">
                <a:latin typeface="Times New Roman" panose="02020603050405020304" pitchFamily="18" charset="0"/>
                <a:ea typeface="Times New Roman" panose="02020603050405020304" pitchFamily="18" charset="0"/>
              </a:rPr>
              <a:t>- аддитивная помеха. Во многих случаях имеет место только один путь распространения. Тогда выходной сигнал на выходе канала с помехой описывается выражением:</a:t>
            </a:r>
            <a:endParaRPr lang="ru-RU" sz="1600" dirty="0">
              <a:latin typeface="Times New Roman" panose="02020603050405020304" pitchFamily="18" charset="0"/>
              <a:ea typeface="Times New Roman" panose="02020603050405020304" pitchFamily="18" charset="0"/>
            </a:endParaRPr>
          </a:p>
          <a:p>
            <a:pPr algn="ctr">
              <a:spcBef>
                <a:spcPts val="600"/>
              </a:spcBef>
              <a:spcAft>
                <a:spcPts val="600"/>
              </a:spcAft>
            </a:pPr>
            <a:r>
              <a:rPr lang="ru-RU" i="1" dirty="0">
                <a:latin typeface="Times New Roman" panose="02020603050405020304" pitchFamily="18" charset="0"/>
                <a:ea typeface="Times New Roman" panose="02020603050405020304" pitchFamily="18" charset="0"/>
              </a:rPr>
              <a:t> x(t) = </a:t>
            </a:r>
            <a:r>
              <a:rPr lang="ru-RU" i="1" dirty="0">
                <a:latin typeface="Times New Roman" panose="02020603050405020304" pitchFamily="18" charset="0"/>
                <a:ea typeface="Times New Roman" panose="02020603050405020304" pitchFamily="18" charset="0"/>
                <a:sym typeface="Symbol" panose="05050102010706020507" pitchFamily="18" charset="2"/>
              </a:rPr>
              <a:t></a:t>
            </a:r>
            <a:r>
              <a:rPr lang="ru-RU" i="1" dirty="0">
                <a:latin typeface="Times New Roman" panose="02020603050405020304" pitchFamily="18" charset="0"/>
                <a:ea typeface="Times New Roman" panose="02020603050405020304" pitchFamily="18" charset="0"/>
              </a:rPr>
              <a:t>S(t-</a:t>
            </a:r>
            <a:r>
              <a:rPr lang="ru-RU" i="1" dirty="0">
                <a:latin typeface="Times New Roman" panose="02020603050405020304" pitchFamily="18" charset="0"/>
                <a:ea typeface="Times New Roman" panose="02020603050405020304" pitchFamily="18" charset="0"/>
                <a:sym typeface="Symbol" panose="05050102010706020507" pitchFamily="18" charset="2"/>
              </a:rPr>
              <a:t></a:t>
            </a:r>
            <a:r>
              <a:rPr lang="ru-RU" i="1" dirty="0">
                <a:latin typeface="Times New Roman" panose="02020603050405020304" pitchFamily="18" charset="0"/>
                <a:ea typeface="Times New Roman" panose="02020603050405020304" pitchFamily="18" charset="0"/>
              </a:rPr>
              <a:t>) + n(t). </a:t>
            </a:r>
          </a:p>
          <a:p>
            <a:pPr algn="just">
              <a:spcAft>
                <a:spcPts val="0"/>
              </a:spcAft>
            </a:pPr>
            <a:r>
              <a:rPr lang="ru-RU" dirty="0">
                <a:latin typeface="Times New Roman" panose="02020603050405020304" pitchFamily="18" charset="0"/>
                <a:ea typeface="Times New Roman" panose="02020603050405020304" pitchFamily="18" charset="0"/>
              </a:rPr>
              <a:t>Параметры канала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и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в общем случае являются функциями времени.</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22284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0C4BBD4F-50BB-4E99-B8BB-CAFD36D15776}"/>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B81BBB63-2298-4EA7-9AF4-83761AE1F3A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C2F95746-1BF4-4A5C-8A12-2108C0FC4E0D}"/>
              </a:ext>
            </a:extLst>
          </p:cNvPr>
          <p:cNvSpPr/>
          <p:nvPr/>
        </p:nvSpPr>
        <p:spPr>
          <a:xfrm>
            <a:off x="1225686" y="504036"/>
            <a:ext cx="9785214" cy="369332"/>
          </a:xfrm>
          <a:prstGeom prst="rect">
            <a:avLst/>
          </a:prstGeom>
        </p:spPr>
        <p:txBody>
          <a:bodyPr wrap="square">
            <a:spAutoFit/>
          </a:bodyPr>
          <a:lstStyle/>
          <a:p>
            <a:pPr algn="ctr"/>
            <a:r>
              <a:rPr lang="ru-RU" b="1" spc="100" dirty="0" err="1">
                <a:solidFill>
                  <a:srgbClr val="0033CC"/>
                </a:solidFill>
                <a:latin typeface="Verdana" panose="020B0604030504040204" pitchFamily="34" charset="0"/>
              </a:rPr>
              <a:t>Флуктуационные</a:t>
            </a:r>
            <a:r>
              <a:rPr lang="ru-RU" b="1" spc="100" dirty="0">
                <a:solidFill>
                  <a:srgbClr val="0033CC"/>
                </a:solidFill>
                <a:latin typeface="Verdana" panose="020B0604030504040204" pitchFamily="34" charset="0"/>
              </a:rPr>
              <a:t> помехи</a:t>
            </a:r>
          </a:p>
        </p:txBody>
      </p:sp>
      <p:sp>
        <p:nvSpPr>
          <p:cNvPr id="6" name="Прямоугольник 5">
            <a:extLst>
              <a:ext uri="{FF2B5EF4-FFF2-40B4-BE49-F238E27FC236}">
                <a16:creationId xmlns:a16="http://schemas.microsoft.com/office/drawing/2014/main" id="{AF195469-6BB1-4B35-AB83-867B4E3027AE}"/>
              </a:ext>
            </a:extLst>
          </p:cNvPr>
          <p:cNvSpPr/>
          <p:nvPr/>
        </p:nvSpPr>
        <p:spPr>
          <a:xfrm>
            <a:off x="466928" y="997727"/>
            <a:ext cx="11303540" cy="1200329"/>
          </a:xfrm>
          <a:prstGeom prst="rect">
            <a:avLst/>
          </a:prstGeom>
        </p:spPr>
        <p:txBody>
          <a:bodyPr wrap="square">
            <a:spAutoFit/>
          </a:bodyPr>
          <a:lstStyle/>
          <a:p>
            <a:r>
              <a:rPr lang="ru-RU" dirty="0">
                <a:ea typeface="Times New Roman" panose="02020603050405020304" pitchFamily="18" charset="0"/>
              </a:rPr>
              <a:t>Большое число аддитивных помех имеет </a:t>
            </a:r>
            <a:r>
              <a:rPr lang="ru-RU" dirty="0" err="1">
                <a:ea typeface="Times New Roman" panose="02020603050405020304" pitchFamily="18" charset="0"/>
              </a:rPr>
              <a:t>флуктуационный</a:t>
            </a:r>
            <a:r>
              <a:rPr lang="ru-RU" dirty="0">
                <a:ea typeface="Times New Roman" panose="02020603050405020304" pitchFamily="18" charset="0"/>
              </a:rPr>
              <a:t> характер с нормальным законом распределения. </a:t>
            </a:r>
            <a:r>
              <a:rPr lang="ru-RU" b="1" dirty="0" err="1">
                <a:ea typeface="Times New Roman" panose="02020603050405020304" pitchFamily="18" charset="0"/>
              </a:rPr>
              <a:t>Флуктуационные</a:t>
            </a:r>
            <a:r>
              <a:rPr lang="ru-RU" b="1" dirty="0">
                <a:ea typeface="Times New Roman" panose="02020603050405020304" pitchFamily="18" charset="0"/>
              </a:rPr>
              <a:t> помехи</a:t>
            </a:r>
            <a:r>
              <a:rPr lang="ru-RU" dirty="0">
                <a:ea typeface="Times New Roman" panose="02020603050405020304" pitchFamily="18" charset="0"/>
              </a:rPr>
              <a:t> представляют собой реализацию стационарного случайного процесса с </a:t>
            </a:r>
            <a:r>
              <a:rPr lang="ru-RU" i="1" dirty="0">
                <a:ea typeface="Times New Roman" panose="02020603050405020304" pitchFamily="18" charset="0"/>
              </a:rPr>
              <a:t>нормальным</a:t>
            </a:r>
            <a:r>
              <a:rPr lang="ru-RU" dirty="0">
                <a:ea typeface="Times New Roman" panose="02020603050405020304" pitchFamily="18" charset="0"/>
              </a:rPr>
              <a:t> распределением вероятностей (гауссовский процесс). </a:t>
            </a:r>
          </a:p>
          <a:p>
            <a:endParaRPr lang="ru-RU" dirty="0"/>
          </a:p>
        </p:txBody>
      </p:sp>
      <p:sp>
        <p:nvSpPr>
          <p:cNvPr id="8" name="Прямоугольник 7">
            <a:extLst>
              <a:ext uri="{FF2B5EF4-FFF2-40B4-BE49-F238E27FC236}">
                <a16:creationId xmlns:a16="http://schemas.microsoft.com/office/drawing/2014/main" id="{2460D991-D89F-4761-AB39-4DEC9F60FBDD}"/>
              </a:ext>
            </a:extLst>
          </p:cNvPr>
          <p:cNvSpPr/>
          <p:nvPr/>
        </p:nvSpPr>
        <p:spPr>
          <a:xfrm>
            <a:off x="466928" y="1890360"/>
            <a:ext cx="11303540" cy="954107"/>
          </a:xfrm>
          <a:prstGeom prst="rect">
            <a:avLst/>
          </a:prstGeom>
        </p:spPr>
        <p:txBody>
          <a:bodyPr wrap="square">
            <a:spAutoFit/>
          </a:bodyPr>
          <a:lstStyle/>
          <a:p>
            <a:pPr algn="just">
              <a:spcAft>
                <a:spcPts val="0"/>
              </a:spcAft>
            </a:pPr>
            <a:r>
              <a:rPr lang="ru-RU" dirty="0">
                <a:ea typeface="Times New Roman" panose="02020603050405020304" pitchFamily="18" charset="0"/>
              </a:rPr>
              <a:t>В большинстве случаев нормальная </a:t>
            </a:r>
            <a:r>
              <a:rPr lang="ru-RU" dirty="0" err="1">
                <a:ea typeface="Times New Roman" panose="02020603050405020304" pitchFamily="18" charset="0"/>
              </a:rPr>
              <a:t>флуктуационная</a:t>
            </a:r>
            <a:r>
              <a:rPr lang="ru-RU" dirty="0">
                <a:ea typeface="Times New Roman" panose="02020603050405020304" pitchFamily="18" charset="0"/>
              </a:rPr>
              <a:t> помеха имеет равномерный спектр в столь широкой полосе частот, что ее можно считать практически бесконечной. Такая помеха носит название </a:t>
            </a:r>
            <a:r>
              <a:rPr lang="ru-RU" b="1" dirty="0">
                <a:ea typeface="Times New Roman" panose="02020603050405020304" pitchFamily="18" charset="0"/>
              </a:rPr>
              <a:t>“нормальный аддитивный белый шум”, </a:t>
            </a:r>
            <a:r>
              <a:rPr lang="ru-RU" dirty="0">
                <a:ea typeface="Times New Roman" panose="02020603050405020304" pitchFamily="18" charset="0"/>
              </a:rPr>
              <a:t>которая полностью характеризуется спектральной </a:t>
            </a:r>
            <a:r>
              <a:rPr lang="ru-RU" sz="2000" dirty="0">
                <a:ea typeface="Times New Roman" panose="02020603050405020304" pitchFamily="18" charset="0"/>
              </a:rPr>
              <a:t>плотностью      </a:t>
            </a:r>
            <a:r>
              <a:rPr lang="ru-RU" sz="2000" b="1" i="1" dirty="0">
                <a:solidFill>
                  <a:srgbClr val="0033CC"/>
                </a:solidFill>
                <a:latin typeface="Times New Roman" panose="02020603050405020304" pitchFamily="18" charset="0"/>
                <a:ea typeface="Times New Roman" panose="02020603050405020304" pitchFamily="18" charset="0"/>
              </a:rPr>
              <a:t>N</a:t>
            </a:r>
            <a:r>
              <a:rPr lang="ru-RU" sz="2000" b="1" baseline="-25000" dirty="0">
                <a:solidFill>
                  <a:srgbClr val="0033CC"/>
                </a:solidFill>
                <a:latin typeface="Times New Roman" panose="02020603050405020304" pitchFamily="18" charset="0"/>
                <a:ea typeface="Times New Roman" panose="02020603050405020304" pitchFamily="18" charset="0"/>
              </a:rPr>
              <a:t>0</a:t>
            </a:r>
            <a:r>
              <a:rPr lang="ru-RU" sz="2000" b="1" dirty="0">
                <a:solidFill>
                  <a:srgbClr val="0033CC"/>
                </a:solidFill>
                <a:latin typeface="Times New Roman" panose="02020603050405020304" pitchFamily="18" charset="0"/>
                <a:ea typeface="Times New Roman" panose="02020603050405020304" pitchFamily="18" charset="0"/>
              </a:rPr>
              <a:t>=</a:t>
            </a:r>
            <a:r>
              <a:rPr lang="ru-RU" sz="2000" b="1" i="1" dirty="0" err="1">
                <a:solidFill>
                  <a:srgbClr val="0033CC"/>
                </a:solidFill>
                <a:latin typeface="Times New Roman" panose="02020603050405020304" pitchFamily="18" charset="0"/>
                <a:ea typeface="Times New Roman" panose="02020603050405020304" pitchFamily="18" charset="0"/>
              </a:rPr>
              <a:t>P</a:t>
            </a:r>
            <a:r>
              <a:rPr lang="ru-RU" sz="2000" b="1" i="1" baseline="-25000" dirty="0" err="1">
                <a:solidFill>
                  <a:srgbClr val="0033CC"/>
                </a:solidFill>
                <a:latin typeface="Times New Roman" panose="02020603050405020304" pitchFamily="18" charset="0"/>
                <a:ea typeface="Times New Roman" panose="02020603050405020304" pitchFamily="18" charset="0"/>
              </a:rPr>
              <a:t>п</a:t>
            </a:r>
            <a:r>
              <a:rPr lang="ru-RU" sz="2000" b="1" i="1" baseline="-25000" dirty="0">
                <a:solidFill>
                  <a:srgbClr val="0033CC"/>
                </a:solidFill>
                <a:latin typeface="Times New Roman" panose="02020603050405020304" pitchFamily="18" charset="0"/>
                <a:ea typeface="Times New Roman" panose="02020603050405020304" pitchFamily="18" charset="0"/>
              </a:rPr>
              <a:t> </a:t>
            </a:r>
            <a:r>
              <a:rPr lang="ru-RU" sz="2000" b="1" i="1" dirty="0">
                <a:solidFill>
                  <a:srgbClr val="0033CC"/>
                </a:solidFill>
                <a:latin typeface="Times New Roman" panose="02020603050405020304" pitchFamily="18" charset="0"/>
                <a:ea typeface="Times New Roman" panose="02020603050405020304" pitchFamily="18" charset="0"/>
              </a:rPr>
              <a:t>/</a:t>
            </a:r>
            <a:r>
              <a:rPr lang="ru-RU" sz="1600" b="1" i="1" dirty="0">
                <a:solidFill>
                  <a:srgbClr val="0033CC"/>
                </a:solidFill>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000" b="1" i="1" dirty="0">
                <a:solidFill>
                  <a:srgbClr val="0033CC"/>
                </a:solidFill>
                <a:latin typeface="Times New Roman" panose="02020603050405020304" pitchFamily="18" charset="0"/>
                <a:ea typeface="Times New Roman" panose="02020603050405020304" pitchFamily="18" charset="0"/>
              </a:rPr>
              <a:t>F</a:t>
            </a:r>
            <a:r>
              <a:rPr lang="ru-RU" sz="2000" b="1" i="1" dirty="0">
                <a:solidFill>
                  <a:srgbClr val="0033CC"/>
                </a:solidFill>
                <a:ea typeface="Times New Roman" panose="02020603050405020304" pitchFamily="18" charset="0"/>
              </a:rPr>
              <a:t>                 </a:t>
            </a:r>
            <a:r>
              <a:rPr lang="ru-RU" dirty="0">
                <a:ea typeface="Times New Roman" panose="02020603050405020304" pitchFamily="18" charset="0"/>
              </a:rPr>
              <a:t>.</a:t>
            </a:r>
            <a:endParaRPr lang="ru-RU" sz="1600" dirty="0">
              <a:effectLst/>
              <a:ea typeface="Times New Roman" panose="02020603050405020304" pitchFamily="18" charset="0"/>
            </a:endParaRPr>
          </a:p>
        </p:txBody>
      </p:sp>
      <p:sp>
        <p:nvSpPr>
          <p:cNvPr id="12" name="Rectangle 2">
            <a:extLst>
              <a:ext uri="{FF2B5EF4-FFF2-40B4-BE49-F238E27FC236}">
                <a16:creationId xmlns:a16="http://schemas.microsoft.com/office/drawing/2014/main" id="{25A51A61-FC13-43D3-AB53-F9FFE77249CC}"/>
              </a:ext>
            </a:extLst>
          </p:cNvPr>
          <p:cNvSpPr>
            <a:spLocks noChangeArrowheads="1"/>
          </p:cNvSpPr>
          <p:nvPr/>
        </p:nvSpPr>
        <p:spPr bwMode="auto">
          <a:xfrm>
            <a:off x="466928" y="3105835"/>
            <a:ext cx="81516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Плотность вероятности гауссовой помехи распределена по нормальному закону</a:t>
            </a:r>
            <a:endParaRPr kumimoji="0" lang="ru-RU" altLang="ru-RU"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Объект 12">
            <a:extLst>
              <a:ext uri="{FF2B5EF4-FFF2-40B4-BE49-F238E27FC236}">
                <a16:creationId xmlns:a16="http://schemas.microsoft.com/office/drawing/2014/main" id="{AEDC69DA-79A0-4587-AE1A-3738C7265691}"/>
              </a:ext>
            </a:extLst>
          </p:cNvPr>
          <p:cNvGraphicFramePr>
            <a:graphicFrameLocks noChangeAspect="1"/>
          </p:cNvGraphicFramePr>
          <p:nvPr>
            <p:extLst>
              <p:ext uri="{D42A27DB-BD31-4B8C-83A1-F6EECF244321}">
                <p14:modId xmlns:p14="http://schemas.microsoft.com/office/powerpoint/2010/main" val="3525187125"/>
              </p:ext>
            </p:extLst>
          </p:nvPr>
        </p:nvGraphicFramePr>
        <p:xfrm>
          <a:off x="4124532" y="3585518"/>
          <a:ext cx="2723740" cy="858262"/>
        </p:xfrm>
        <a:graphic>
          <a:graphicData uri="http://schemas.openxmlformats.org/presentationml/2006/ole">
            <mc:AlternateContent xmlns:mc="http://schemas.openxmlformats.org/markup-compatibility/2006">
              <mc:Choice xmlns:v="urn:schemas-microsoft-com:vml" Requires="v">
                <p:oleObj spid="_x0000_s35893" name="Equation" r:id="rId3" imgW="1612900" imgH="508000" progId="Equation.DSMT4">
                  <p:embed/>
                </p:oleObj>
              </mc:Choice>
              <mc:Fallback>
                <p:oleObj name="Equation" r:id="rId3" imgW="1612900" imgH="508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32" y="3585518"/>
                        <a:ext cx="2723740" cy="858262"/>
                      </a:xfrm>
                      <a:prstGeom prst="rect">
                        <a:avLst/>
                      </a:prstGeom>
                      <a:noFill/>
                    </p:spPr>
                  </p:pic>
                </p:oleObj>
              </mc:Fallback>
            </mc:AlternateContent>
          </a:graphicData>
        </a:graphic>
      </p:graphicFrame>
      <p:sp>
        <p:nvSpPr>
          <p:cNvPr id="14" name="Rectangle 3">
            <a:extLst>
              <a:ext uri="{FF2B5EF4-FFF2-40B4-BE49-F238E27FC236}">
                <a16:creationId xmlns:a16="http://schemas.microsoft.com/office/drawing/2014/main" id="{7A8E3F37-6614-4F19-A345-D0F97C5A474B}"/>
              </a:ext>
            </a:extLst>
          </p:cNvPr>
          <p:cNvSpPr>
            <a:spLocks noChangeArrowheads="1"/>
          </p:cNvSpPr>
          <p:nvPr/>
        </p:nvSpPr>
        <p:spPr bwMode="auto">
          <a:xfrm>
            <a:off x="466928" y="3657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(5.5)</a:t>
            </a: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16" name="Line 4">
            <a:extLst>
              <a:ext uri="{FF2B5EF4-FFF2-40B4-BE49-F238E27FC236}">
                <a16:creationId xmlns:a16="http://schemas.microsoft.com/office/drawing/2014/main" id="{4C3974DA-149C-43E3-93C2-7CAA74791D13}"/>
              </a:ext>
            </a:extLst>
          </p:cNvPr>
          <p:cNvSpPr>
            <a:spLocks noChangeShapeType="1"/>
          </p:cNvSpPr>
          <p:nvPr/>
        </p:nvSpPr>
        <p:spPr bwMode="auto">
          <a:xfrm>
            <a:off x="7517016" y="7987133"/>
            <a:ext cx="274637" cy="0"/>
          </a:xfrm>
          <a:prstGeom prst="line">
            <a:avLst/>
          </a:prstGeom>
          <a:noFill/>
          <a:ln w="952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Rectangle 7">
            <a:extLst>
              <a:ext uri="{FF2B5EF4-FFF2-40B4-BE49-F238E27FC236}">
                <a16:creationId xmlns:a16="http://schemas.microsoft.com/office/drawing/2014/main" id="{2E079A5C-982B-4958-85B6-939626E7D4EA}"/>
              </a:ext>
            </a:extLst>
          </p:cNvPr>
          <p:cNvSpPr>
            <a:spLocks noChangeArrowheads="1"/>
          </p:cNvSpPr>
          <p:nvPr/>
        </p:nvSpPr>
        <p:spPr bwMode="auto">
          <a:xfrm>
            <a:off x="466928" y="43136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2" name="Rectangle 10">
            <a:extLst>
              <a:ext uri="{FF2B5EF4-FFF2-40B4-BE49-F238E27FC236}">
                <a16:creationId xmlns:a16="http://schemas.microsoft.com/office/drawing/2014/main" id="{014C6633-B787-4065-BCCB-B590F308122A}"/>
              </a:ext>
            </a:extLst>
          </p:cNvPr>
          <p:cNvSpPr>
            <a:spLocks noChangeArrowheads="1"/>
          </p:cNvSpPr>
          <p:nvPr/>
        </p:nvSpPr>
        <p:spPr bwMode="auto">
          <a:xfrm>
            <a:off x="6054446" y="433669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3" name="Line 9">
            <a:extLst>
              <a:ext uri="{FF2B5EF4-FFF2-40B4-BE49-F238E27FC236}">
                <a16:creationId xmlns:a16="http://schemas.microsoft.com/office/drawing/2014/main" id="{7ED0862E-7BDB-49D9-B09F-A09FC3668681}"/>
              </a:ext>
            </a:extLst>
          </p:cNvPr>
          <p:cNvSpPr>
            <a:spLocks noChangeShapeType="1"/>
          </p:cNvSpPr>
          <p:nvPr/>
        </p:nvSpPr>
        <p:spPr bwMode="auto">
          <a:xfrm>
            <a:off x="13104534" y="7966239"/>
            <a:ext cx="274637" cy="0"/>
          </a:xfrm>
          <a:prstGeom prst="line">
            <a:avLst/>
          </a:prstGeom>
          <a:noFill/>
          <a:ln w="952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4" name="Rectangle 11">
            <a:extLst>
              <a:ext uri="{FF2B5EF4-FFF2-40B4-BE49-F238E27FC236}">
                <a16:creationId xmlns:a16="http://schemas.microsoft.com/office/drawing/2014/main" id="{45B35E96-BF83-463E-B900-8E7BCACB4CBA}"/>
              </a:ext>
            </a:extLst>
          </p:cNvPr>
          <p:cNvSpPr>
            <a:spLocks noChangeArrowheads="1"/>
          </p:cNvSpPr>
          <p:nvPr/>
        </p:nvSpPr>
        <p:spPr bwMode="auto">
          <a:xfrm>
            <a:off x="466928" y="4639533"/>
            <a:ext cx="1014720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где </a:t>
            </a:r>
            <a:r>
              <a:rPr kumimoji="0" lang="ru-RU" altLang="ru-RU" b="0" i="1" u="none" strike="noStrike" cap="none" normalizeH="0" baseline="0" dirty="0" err="1">
                <a:ln>
                  <a:noFill/>
                </a:ln>
                <a:solidFill>
                  <a:schemeClr val="tx1"/>
                </a:solidFill>
                <a:effectLst/>
                <a:ea typeface="Times New Roman" panose="02020603050405020304" pitchFamily="18" charset="0"/>
              </a:rPr>
              <a:t>U</a:t>
            </a:r>
            <a:r>
              <a:rPr kumimoji="0" lang="ru-RU" altLang="ru-RU" b="0" i="1" u="none" strike="noStrike" cap="none" normalizeH="0" baseline="-30000" dirty="0" err="1">
                <a:ln>
                  <a:noFill/>
                </a:ln>
                <a:solidFill>
                  <a:schemeClr val="tx1"/>
                </a:solidFill>
                <a:effectLst/>
                <a:ea typeface="Times New Roman" panose="02020603050405020304" pitchFamily="18" charset="0"/>
              </a:rPr>
              <a:t>п</a:t>
            </a:r>
            <a:r>
              <a:rPr kumimoji="0" lang="ru-RU" altLang="ru-RU" b="0" i="0" u="none" strike="noStrike" cap="none" normalizeH="0" baseline="-30000" dirty="0">
                <a:ln>
                  <a:noFill/>
                </a:ln>
                <a:solidFill>
                  <a:schemeClr val="tx1"/>
                </a:solidFill>
                <a:effectLst/>
                <a:ea typeface="Times New Roman" panose="02020603050405020304" pitchFamily="18" charset="0"/>
              </a:rPr>
              <a:t> </a:t>
            </a:r>
            <a:r>
              <a:rPr kumimoji="0" lang="ru-RU" altLang="ru-RU" b="0" i="0" u="none" strike="noStrike" cap="none" normalizeH="0" baseline="0" dirty="0">
                <a:ln>
                  <a:noFill/>
                </a:ln>
                <a:solidFill>
                  <a:schemeClr val="tx1"/>
                </a:solidFill>
                <a:effectLst/>
                <a:ea typeface="Times New Roman" panose="02020603050405020304" pitchFamily="18" charset="0"/>
              </a:rPr>
              <a:t> - мгновенное значение помехи;  </a:t>
            </a:r>
            <a:r>
              <a:rPr kumimoji="0" lang="ru-RU" altLang="ru-RU" b="0" i="1" u="none" strike="noStrike" cap="none" normalizeH="0" baseline="0" dirty="0" err="1">
                <a:ln>
                  <a:noFill/>
                </a:ln>
                <a:solidFill>
                  <a:schemeClr val="tx1"/>
                </a:solidFill>
                <a:effectLst/>
                <a:ea typeface="Times New Roman" panose="02020603050405020304" pitchFamily="18" charset="0"/>
              </a:rPr>
              <a:t>U</a:t>
            </a:r>
            <a:r>
              <a:rPr kumimoji="0" lang="ru-RU" altLang="ru-RU" b="0" i="1" u="none" strike="noStrike" cap="none" normalizeH="0" baseline="-30000" dirty="0" err="1">
                <a:ln>
                  <a:noFill/>
                </a:ln>
                <a:solidFill>
                  <a:schemeClr val="tx1"/>
                </a:solidFill>
                <a:effectLst/>
                <a:ea typeface="Times New Roman" panose="02020603050405020304" pitchFamily="18" charset="0"/>
              </a:rPr>
              <a:t>п</a:t>
            </a:r>
            <a:r>
              <a:rPr kumimoji="0" lang="ru-RU" altLang="ru-RU" b="0" i="0" u="none" strike="noStrike" cap="none" normalizeH="0" baseline="-30000" dirty="0">
                <a:ln>
                  <a:noFill/>
                </a:ln>
                <a:solidFill>
                  <a:schemeClr val="tx1"/>
                </a:solidFill>
                <a:effectLst/>
                <a:ea typeface="Times New Roman" panose="02020603050405020304" pitchFamily="18" charset="0"/>
              </a:rPr>
              <a:t> </a:t>
            </a:r>
            <a:r>
              <a:rPr kumimoji="0" lang="ru-RU" altLang="ru-RU" b="0" i="0" u="none" strike="noStrike" cap="none" normalizeH="0" baseline="0" dirty="0">
                <a:ln>
                  <a:noFill/>
                </a:ln>
                <a:solidFill>
                  <a:schemeClr val="tx1"/>
                </a:solidFill>
                <a:effectLst/>
                <a:ea typeface="Times New Roman" panose="02020603050405020304" pitchFamily="18" charset="0"/>
              </a:rPr>
              <a:t>- среднее значение помехи, которое обычно равно нулю;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1"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a:t>
            </a:r>
            <a:r>
              <a:rPr kumimoji="0" lang="ru-RU" altLang="ru-RU" b="0" i="1" u="none" strike="noStrike" cap="none" normalizeH="0" baseline="30000" dirty="0">
                <a:ln>
                  <a:noFill/>
                </a:ln>
                <a:solidFill>
                  <a:schemeClr val="tx1"/>
                </a:solidFill>
                <a:effectLst/>
                <a:ea typeface="Times New Roman" panose="02020603050405020304" pitchFamily="18" charset="0"/>
              </a:rPr>
              <a:t>2</a:t>
            </a:r>
            <a:r>
              <a:rPr kumimoji="0" lang="ru-RU" altLang="ru-RU" b="0" i="1" u="none" strike="noStrike" cap="none" normalizeH="0" baseline="-30000" dirty="0">
                <a:ln>
                  <a:noFill/>
                </a:ln>
                <a:solidFill>
                  <a:schemeClr val="tx1"/>
                </a:solidFill>
                <a:effectLst/>
                <a:ea typeface="Times New Roman" panose="02020603050405020304" pitchFamily="18" charset="0"/>
                <a:sym typeface="Symbol" panose="05050102010706020507" pitchFamily="18" charset="2"/>
              </a:rPr>
              <a:t>п</a:t>
            </a:r>
            <a:r>
              <a:rPr kumimoji="0" lang="ru-RU" altLang="ru-RU" b="0" i="0"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 дисперсия помехи, равная средней мощности помехи на единичном сопротивлении;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b="0" i="1"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a:t>
            </a:r>
            <a:r>
              <a:rPr kumimoji="0" lang="ru-RU" altLang="ru-RU" b="0" i="1" u="none" strike="noStrike" cap="none" normalizeH="0" baseline="-30000" dirty="0">
                <a:ln>
                  <a:noFill/>
                </a:ln>
                <a:solidFill>
                  <a:schemeClr val="tx1"/>
                </a:solidFill>
                <a:effectLst/>
                <a:ea typeface="Times New Roman" panose="02020603050405020304" pitchFamily="18" charset="0"/>
              </a:rPr>
              <a:t>п</a:t>
            </a:r>
            <a:r>
              <a:rPr kumimoji="0" lang="ru-RU" altLang="ru-RU" b="0" i="1"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a:t>
            </a:r>
            <a:r>
              <a:rPr kumimoji="0" lang="ru-RU" altLang="ru-RU" b="0" i="1" u="none" strike="noStrike" cap="none" normalizeH="0" baseline="0" dirty="0" err="1">
                <a:ln>
                  <a:noFill/>
                </a:ln>
                <a:solidFill>
                  <a:schemeClr val="tx1"/>
                </a:solidFill>
                <a:effectLst/>
                <a:ea typeface="Times New Roman" panose="02020603050405020304" pitchFamily="18" charset="0"/>
                <a:sym typeface="Symbol" panose="05050102010706020507" pitchFamily="18" charset="2"/>
              </a:rPr>
              <a:t>U</a:t>
            </a:r>
            <a:r>
              <a:rPr kumimoji="0" lang="ru-RU" altLang="ru-RU" b="0" i="1" u="none" strike="noStrike" cap="none" normalizeH="0" baseline="-30000" dirty="0" err="1">
                <a:ln>
                  <a:noFill/>
                </a:ln>
                <a:solidFill>
                  <a:schemeClr val="tx1"/>
                </a:solidFill>
                <a:effectLst/>
                <a:ea typeface="Times New Roman" panose="02020603050405020304" pitchFamily="18" charset="0"/>
                <a:sym typeface="Symbol" panose="05050102010706020507" pitchFamily="18" charset="2"/>
              </a:rPr>
              <a:t>п</a:t>
            </a:r>
            <a:r>
              <a:rPr kumimoji="0" lang="ru-RU" altLang="ru-RU" b="0" i="1" u="none" strike="noStrike" cap="none" normalizeH="0" baseline="-30000" dirty="0">
                <a:ln>
                  <a:noFill/>
                </a:ln>
                <a:solidFill>
                  <a:schemeClr val="tx1"/>
                </a:solidFill>
                <a:effectLst/>
                <a:ea typeface="Times New Roman" panose="02020603050405020304" pitchFamily="18" charset="0"/>
                <a:sym typeface="Symbol" panose="05050102010706020507" pitchFamily="18" charset="2"/>
              </a:rPr>
              <a:t> эф </a:t>
            </a:r>
            <a:r>
              <a:rPr kumimoji="0" lang="ru-RU" altLang="ru-RU" b="0" i="0" u="none" strike="noStrike" cap="none" normalizeH="0" baseline="0" dirty="0">
                <a:ln>
                  <a:noFill/>
                </a:ln>
                <a:solidFill>
                  <a:schemeClr val="tx1"/>
                </a:solidFill>
                <a:effectLst/>
                <a:ea typeface="Times New Roman" panose="02020603050405020304" pitchFamily="18" charset="0"/>
                <a:sym typeface="Symbol" panose="05050102010706020507" pitchFamily="18" charset="2"/>
              </a:rPr>
              <a:t>- эффективное напряжение помехи.</a:t>
            </a:r>
            <a:endParaRPr kumimoji="0" lang="ru-RU" altLang="ru-RU" b="0" i="1" u="none" strike="noStrike" cap="none" normalizeH="0" baseline="0" dirty="0">
              <a:ln>
                <a:noFill/>
              </a:ln>
              <a:solidFill>
                <a:schemeClr val="tx1"/>
              </a:solidFill>
              <a:effectLst/>
              <a:ea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3061295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1FC5B741-A97F-40A6-8B99-B2FB788A3BFE}"/>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38A583CB-44A3-47B5-885E-4AB82F1C90A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04C5781D-2FA9-4332-9598-92EB73F738F7}"/>
              </a:ext>
            </a:extLst>
          </p:cNvPr>
          <p:cNvSpPr/>
          <p:nvPr/>
        </p:nvSpPr>
        <p:spPr>
          <a:xfrm>
            <a:off x="1225686" y="504036"/>
            <a:ext cx="9785214" cy="369332"/>
          </a:xfrm>
          <a:prstGeom prst="rect">
            <a:avLst/>
          </a:prstGeom>
        </p:spPr>
        <p:txBody>
          <a:bodyPr wrap="square">
            <a:spAutoFit/>
          </a:bodyPr>
          <a:lstStyle/>
          <a:p>
            <a:pPr algn="ctr"/>
            <a:r>
              <a:rPr lang="ru-RU" b="1" spc="100" dirty="0" err="1">
                <a:solidFill>
                  <a:srgbClr val="0033CC"/>
                </a:solidFill>
                <a:latin typeface="Verdana" panose="020B0604030504040204" pitchFamily="34" charset="0"/>
              </a:rPr>
              <a:t>Флуктуационные</a:t>
            </a:r>
            <a:r>
              <a:rPr lang="ru-RU" b="1" spc="100" dirty="0">
                <a:solidFill>
                  <a:srgbClr val="0033CC"/>
                </a:solidFill>
                <a:latin typeface="Verdana" panose="020B0604030504040204" pitchFamily="34" charset="0"/>
              </a:rPr>
              <a:t> помехи</a:t>
            </a:r>
          </a:p>
        </p:txBody>
      </p:sp>
      <p:sp>
        <p:nvSpPr>
          <p:cNvPr id="6" name="Rectangle 2">
            <a:extLst>
              <a:ext uri="{FF2B5EF4-FFF2-40B4-BE49-F238E27FC236}">
                <a16:creationId xmlns:a16="http://schemas.microsoft.com/office/drawing/2014/main" id="{9AD96F84-B13A-447C-A477-4EAE393FBC78}"/>
              </a:ext>
            </a:extLst>
          </p:cNvPr>
          <p:cNvSpPr>
            <a:spLocks noChangeArrowheads="1"/>
          </p:cNvSpPr>
          <p:nvPr/>
        </p:nvSpPr>
        <p:spPr bwMode="auto">
          <a:xfrm>
            <a:off x="505838" y="1007452"/>
            <a:ext cx="1135201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Интегральная функция распределения </a:t>
            </a:r>
            <a:r>
              <a:rPr kumimoji="0" lang="en-US" altLang="ru-RU" b="1" i="1" u="none" strike="noStrike" cap="none" normalizeH="0" baseline="0" dirty="0">
                <a:ln>
                  <a:noFill/>
                </a:ln>
                <a:solidFill>
                  <a:schemeClr val="tx1"/>
                </a:solidFill>
                <a:effectLst/>
                <a:ea typeface="Times New Roman" panose="02020603050405020304" pitchFamily="18" charset="0"/>
              </a:rPr>
              <a:t>F</a:t>
            </a:r>
            <a:r>
              <a:rPr kumimoji="0" lang="ru-RU" altLang="ru-RU" b="1" i="1" u="none" strike="noStrike" cap="none" normalizeH="0" baseline="0" dirty="0">
                <a:ln>
                  <a:noFill/>
                </a:ln>
                <a:solidFill>
                  <a:schemeClr val="tx1"/>
                </a:solidFill>
                <a:effectLst/>
                <a:ea typeface="Times New Roman" panose="02020603050405020304" pitchFamily="18" charset="0"/>
              </a:rPr>
              <a:t>( </a:t>
            </a:r>
            <a:r>
              <a:rPr kumimoji="0" lang="en-US" altLang="ru-RU" b="1" i="1" u="none" strike="noStrike" cap="none" normalizeH="0" baseline="0" dirty="0">
                <a:ln>
                  <a:noFill/>
                </a:ln>
                <a:solidFill>
                  <a:schemeClr val="tx1"/>
                </a:solidFill>
                <a:effectLst/>
                <a:ea typeface="Times New Roman" panose="02020603050405020304" pitchFamily="18" charset="0"/>
              </a:rPr>
              <a:t>U</a:t>
            </a:r>
            <a:r>
              <a:rPr kumimoji="0" lang="ru-RU" altLang="ru-RU" b="1" i="1" u="none" strike="noStrike" cap="none" normalizeH="0" baseline="-30000" dirty="0">
                <a:ln>
                  <a:noFill/>
                </a:ln>
                <a:solidFill>
                  <a:schemeClr val="tx1"/>
                </a:solidFill>
                <a:effectLst/>
                <a:ea typeface="Times New Roman" panose="02020603050405020304" pitchFamily="18" charset="0"/>
              </a:rPr>
              <a:t>0 </a:t>
            </a:r>
            <a:r>
              <a:rPr kumimoji="0" lang="ru-RU" altLang="ru-RU" b="1" i="1" u="none" strike="noStrike" cap="none" normalizeH="0" baseline="0" dirty="0">
                <a:ln>
                  <a:noFill/>
                </a:ln>
                <a:solidFill>
                  <a:schemeClr val="tx1"/>
                </a:solidFill>
                <a:effectLst/>
                <a:ea typeface="Times New Roman" panose="02020603050405020304" pitchFamily="18" charset="0"/>
              </a:rPr>
              <a:t>)</a:t>
            </a:r>
            <a:r>
              <a:rPr kumimoji="0" lang="ru-RU" altLang="ru-RU" b="0" i="0" u="none" strike="noStrike" cap="none" normalizeH="0" baseline="0" dirty="0">
                <a:ln>
                  <a:noFill/>
                </a:ln>
                <a:solidFill>
                  <a:schemeClr val="tx1"/>
                </a:solidFill>
                <a:effectLst/>
                <a:ea typeface="Times New Roman" panose="02020603050405020304" pitchFamily="18" charset="0"/>
              </a:rPr>
              <a:t> представляет собой вероятность того, что мгновенное напряжение </a:t>
            </a:r>
          </a:p>
          <a:p>
            <a:pPr eaLnBrk="0" fontAlgn="base" hangingPunct="0">
              <a:spcBef>
                <a:spcPct val="0"/>
              </a:spcBef>
              <a:spcAft>
                <a:spcPct val="0"/>
              </a:spcAft>
            </a:pPr>
            <a:r>
              <a:rPr kumimoji="0" lang="ru-RU" altLang="ru-RU" b="0" i="0" u="none" strike="noStrike" cap="none" normalizeH="0" baseline="0" dirty="0">
                <a:ln>
                  <a:noFill/>
                </a:ln>
                <a:solidFill>
                  <a:schemeClr val="tx1"/>
                </a:solidFill>
                <a:effectLst/>
                <a:ea typeface="Times New Roman" panose="02020603050405020304" pitchFamily="18" charset="0"/>
              </a:rPr>
              <a:t>помехи не превысит некоторое пороговое значение </a:t>
            </a:r>
            <a:r>
              <a:rPr kumimoji="0" lang="ru-RU" altLang="ru-RU" b="0" i="0" u="none" strike="noStrike" cap="none" normalizeH="0" baseline="0" dirty="0" err="1">
                <a:ln>
                  <a:noFill/>
                </a:ln>
                <a:solidFill>
                  <a:schemeClr val="tx1"/>
                </a:solidFill>
                <a:effectLst/>
                <a:ea typeface="Times New Roman" panose="02020603050405020304" pitchFamily="18" charset="0"/>
              </a:rPr>
              <a:t>U</a:t>
            </a:r>
            <a:r>
              <a:rPr kumimoji="0" lang="ru-RU" altLang="ru-RU" b="0" i="0" u="none" strike="noStrike" cap="none" normalizeH="0" baseline="-30000" dirty="0" err="1">
                <a:ln>
                  <a:noFill/>
                </a:ln>
                <a:solidFill>
                  <a:schemeClr val="tx1"/>
                </a:solidFill>
                <a:effectLst/>
                <a:ea typeface="Times New Roman" panose="02020603050405020304" pitchFamily="18" charset="0"/>
              </a:rPr>
              <a:t>o</a:t>
            </a:r>
            <a:r>
              <a:rPr kumimoji="0" lang="ru-RU" altLang="ru-RU" b="0" i="0" u="none" strike="noStrike" cap="none" normalizeH="0" baseline="0" dirty="0">
                <a:ln>
                  <a:noFill/>
                </a:ln>
                <a:solidFill>
                  <a:schemeClr val="tx1"/>
                </a:solidFill>
                <a:effectLst/>
                <a:ea typeface="Times New Roman" panose="02020603050405020304" pitchFamily="18" charset="0"/>
              </a:rPr>
              <a:t>. </a:t>
            </a:r>
            <a:r>
              <a:rPr lang="ru-RU" altLang="ru-RU" dirty="0">
                <a:ea typeface="Times New Roman" panose="02020603050405020304" pitchFamily="18" charset="0"/>
              </a:rPr>
              <a:t>где </a:t>
            </a:r>
            <a:r>
              <a:rPr lang="ru-RU" altLang="ru-RU" dirty="0" err="1">
                <a:ea typeface="Times New Roman" panose="02020603050405020304" pitchFamily="18" charset="0"/>
              </a:rPr>
              <a:t>U</a:t>
            </a:r>
            <a:r>
              <a:rPr lang="ru-RU" altLang="ru-RU" baseline="-30000" dirty="0" err="1">
                <a:ea typeface="Times New Roman" panose="02020603050405020304" pitchFamily="18" charset="0"/>
              </a:rPr>
              <a:t>o</a:t>
            </a:r>
            <a:r>
              <a:rPr lang="ru-RU" altLang="ru-RU" dirty="0">
                <a:ea typeface="Times New Roman" panose="02020603050405020304" pitchFamily="18" charset="0"/>
              </a:rPr>
              <a:t> = </a:t>
            </a:r>
            <a:r>
              <a:rPr lang="ru-RU" altLang="ru-RU" dirty="0" err="1">
                <a:ea typeface="Times New Roman" panose="02020603050405020304" pitchFamily="18" charset="0"/>
              </a:rPr>
              <a:t>U</a:t>
            </a:r>
            <a:r>
              <a:rPr lang="ru-RU" altLang="ru-RU" baseline="-30000" dirty="0" err="1">
                <a:ea typeface="Times New Roman" panose="02020603050405020304" pitchFamily="18" charset="0"/>
              </a:rPr>
              <a:t>п</a:t>
            </a:r>
            <a:r>
              <a:rPr lang="ru-RU" altLang="ru-RU" dirty="0">
                <a:ea typeface="Times New Roman" panose="02020603050405020304" pitchFamily="18" charset="0"/>
              </a:rPr>
              <a:t> /</a:t>
            </a:r>
            <a:r>
              <a:rPr lang="ru-RU" altLang="ru-RU" dirty="0">
                <a:ea typeface="Times New Roman" panose="02020603050405020304" pitchFamily="18" charset="0"/>
                <a:sym typeface="Symbol" panose="05050102010706020507" pitchFamily="18" charset="2"/>
              </a:rPr>
              <a:t></a:t>
            </a:r>
            <a:r>
              <a:rPr lang="ru-RU" altLang="ru-RU" baseline="-30000" dirty="0">
                <a:ea typeface="Times New Roman" panose="02020603050405020304" pitchFamily="18" charset="0"/>
              </a:rPr>
              <a:t>п</a:t>
            </a:r>
            <a:r>
              <a:rPr lang="ru-RU" altLang="ru-RU" dirty="0">
                <a:ea typeface="Times New Roman" panose="02020603050405020304" pitchFamily="18" charset="0"/>
                <a:sym typeface="Symbol" panose="05050102010706020507" pitchFamily="18" charset="2"/>
              </a:rPr>
              <a:t>- относительное значение помехи;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chemeClr val="tx1"/>
                </a:solidFill>
                <a:effectLst/>
                <a:ea typeface="Times New Roman" panose="02020603050405020304" pitchFamily="18" charset="0"/>
              </a:rPr>
              <a:t>                  </a:t>
            </a:r>
            <a:endParaRPr kumimoji="0" lang="ru-RU" altLang="ru-RU"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b="0" i="0" u="none" strike="noStrike" cap="none" normalizeH="0" baseline="0" dirty="0">
              <a:ln>
                <a:noFill/>
              </a:ln>
              <a:solidFill>
                <a:schemeClr val="tx1"/>
              </a:solidFill>
              <a:effectLst/>
            </a:endParaRPr>
          </a:p>
        </p:txBody>
      </p:sp>
      <p:graphicFrame>
        <p:nvGraphicFramePr>
          <p:cNvPr id="7" name="Объект 6">
            <a:extLst>
              <a:ext uri="{FF2B5EF4-FFF2-40B4-BE49-F238E27FC236}">
                <a16:creationId xmlns:a16="http://schemas.microsoft.com/office/drawing/2014/main" id="{18796287-A115-4A51-9D51-8DFFD0A04505}"/>
              </a:ext>
            </a:extLst>
          </p:cNvPr>
          <p:cNvGraphicFramePr>
            <a:graphicFrameLocks noChangeAspect="1"/>
          </p:cNvGraphicFramePr>
          <p:nvPr>
            <p:extLst>
              <p:ext uri="{D42A27DB-BD31-4B8C-83A1-F6EECF244321}">
                <p14:modId xmlns:p14="http://schemas.microsoft.com/office/powerpoint/2010/main" val="3080049695"/>
              </p:ext>
            </p:extLst>
          </p:nvPr>
        </p:nvGraphicFramePr>
        <p:xfrm>
          <a:off x="1989307" y="1815722"/>
          <a:ext cx="7037962" cy="777117"/>
        </p:xfrm>
        <a:graphic>
          <a:graphicData uri="http://schemas.openxmlformats.org/presentationml/2006/ole">
            <mc:AlternateContent xmlns:mc="http://schemas.openxmlformats.org/markup-compatibility/2006">
              <mc:Choice xmlns:v="urn:schemas-microsoft-com:vml" Requires="v">
                <p:oleObj spid="_x0000_s37972" name="Equation" r:id="rId3" imgW="3441700" imgH="419100" progId="Equation.DSMT4">
                  <p:embed/>
                </p:oleObj>
              </mc:Choice>
              <mc:Fallback>
                <p:oleObj name="Equation" r:id="rId3" imgW="3441700" imgH="4191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307" y="1815722"/>
                        <a:ext cx="7037962" cy="777117"/>
                      </a:xfrm>
                      <a:prstGeom prst="rect">
                        <a:avLst/>
                      </a:prstGeom>
                      <a:noFill/>
                    </p:spPr>
                  </p:pic>
                </p:oleObj>
              </mc:Fallback>
            </mc:AlternateContent>
          </a:graphicData>
        </a:graphic>
      </p:graphicFrame>
      <p:graphicFrame>
        <p:nvGraphicFramePr>
          <p:cNvPr id="9" name="Объект 8">
            <a:extLst>
              <a:ext uri="{FF2B5EF4-FFF2-40B4-BE49-F238E27FC236}">
                <a16:creationId xmlns:a16="http://schemas.microsoft.com/office/drawing/2014/main" id="{A982CEAD-1A95-4CE9-843B-04EE60F22D38}"/>
              </a:ext>
            </a:extLst>
          </p:cNvPr>
          <p:cNvGraphicFramePr>
            <a:graphicFrameLocks noChangeAspect="1"/>
          </p:cNvGraphicFramePr>
          <p:nvPr>
            <p:extLst>
              <p:ext uri="{D42A27DB-BD31-4B8C-83A1-F6EECF244321}">
                <p14:modId xmlns:p14="http://schemas.microsoft.com/office/powerpoint/2010/main" val="1865333561"/>
              </p:ext>
            </p:extLst>
          </p:nvPr>
        </p:nvGraphicFramePr>
        <p:xfrm>
          <a:off x="710458" y="2895502"/>
          <a:ext cx="2882291" cy="834932"/>
        </p:xfrm>
        <a:graphic>
          <a:graphicData uri="http://schemas.openxmlformats.org/presentationml/2006/ole">
            <mc:AlternateContent xmlns:mc="http://schemas.openxmlformats.org/markup-compatibility/2006">
              <mc:Choice xmlns:v="urn:schemas-microsoft-com:vml" Requires="v">
                <p:oleObj spid="_x0000_s37973" name="Equation" r:id="rId5" imgW="2060280" imgH="597240" progId="Equation.DSMT4">
                  <p:embed/>
                </p:oleObj>
              </mc:Choice>
              <mc:Fallback>
                <p:oleObj name="Equation" r:id="rId5" imgW="2060280" imgH="597240" progId="Equation.DSMT4">
                  <p:embed/>
                  <p:pic>
                    <p:nvPicPr>
                      <p:cNvPr id="0" name=""/>
                      <p:cNvPicPr/>
                      <p:nvPr/>
                    </p:nvPicPr>
                    <p:blipFill>
                      <a:blip r:embed="rId6"/>
                      <a:stretch>
                        <a:fillRect/>
                      </a:stretch>
                    </p:blipFill>
                    <p:spPr>
                      <a:xfrm>
                        <a:off x="710458" y="2895502"/>
                        <a:ext cx="2882291" cy="834932"/>
                      </a:xfrm>
                      <a:prstGeom prst="rect">
                        <a:avLst/>
                      </a:prstGeom>
                    </p:spPr>
                  </p:pic>
                </p:oleObj>
              </mc:Fallback>
            </mc:AlternateContent>
          </a:graphicData>
        </a:graphic>
      </p:graphicFrame>
      <p:sp>
        <p:nvSpPr>
          <p:cNvPr id="11" name="Прямоугольник 10">
            <a:extLst>
              <a:ext uri="{FF2B5EF4-FFF2-40B4-BE49-F238E27FC236}">
                <a16:creationId xmlns:a16="http://schemas.microsoft.com/office/drawing/2014/main" id="{EC3EDA33-063A-49F8-BBB3-26F1A2D4A95B}"/>
              </a:ext>
            </a:extLst>
          </p:cNvPr>
          <p:cNvSpPr/>
          <p:nvPr/>
        </p:nvSpPr>
        <p:spPr>
          <a:xfrm>
            <a:off x="3592749" y="3116853"/>
            <a:ext cx="8430638" cy="369332"/>
          </a:xfrm>
          <a:prstGeom prst="rect">
            <a:avLst/>
          </a:prstGeom>
        </p:spPr>
        <p:txBody>
          <a:bodyPr wrap="square">
            <a:spAutoFit/>
          </a:bodyPr>
          <a:lstStyle/>
          <a:p>
            <a:pPr algn="just">
              <a:spcAft>
                <a:spcPts val="0"/>
              </a:spcAft>
            </a:pPr>
            <a:r>
              <a:rPr lang="ru-RU" dirty="0">
                <a:ea typeface="Times New Roman" panose="02020603050405020304" pitchFamily="18" charset="0"/>
              </a:rPr>
              <a:t>- табулированный интеграл вероятности или </a:t>
            </a:r>
            <a:r>
              <a:rPr lang="ru-RU" i="1" dirty="0">
                <a:ea typeface="Times New Roman" panose="02020603050405020304" pitchFamily="18" charset="0"/>
              </a:rPr>
              <a:t>функция Крампа.</a:t>
            </a:r>
            <a:r>
              <a:rPr lang="ru-RU" dirty="0">
                <a:ea typeface="Times New Roman" panose="02020603050405020304" pitchFamily="18" charset="0"/>
              </a:rPr>
              <a:t> </a:t>
            </a:r>
            <a:endParaRPr lang="ru-RU" sz="1600" dirty="0">
              <a:effectLst/>
              <a:ea typeface="Times New Roman" panose="02020603050405020304" pitchFamily="18" charset="0"/>
            </a:endParaRPr>
          </a:p>
        </p:txBody>
      </p:sp>
      <p:sp>
        <p:nvSpPr>
          <p:cNvPr id="13" name="Прямоугольник 12">
            <a:extLst>
              <a:ext uri="{FF2B5EF4-FFF2-40B4-BE49-F238E27FC236}">
                <a16:creationId xmlns:a16="http://schemas.microsoft.com/office/drawing/2014/main" id="{8F98F33C-E34E-4347-802C-0D4AC7EDE720}"/>
              </a:ext>
            </a:extLst>
          </p:cNvPr>
          <p:cNvSpPr/>
          <p:nvPr/>
        </p:nvSpPr>
        <p:spPr>
          <a:xfrm>
            <a:off x="334144" y="4276428"/>
            <a:ext cx="11352018" cy="2092881"/>
          </a:xfrm>
          <a:prstGeom prst="rect">
            <a:avLst/>
          </a:prstGeom>
        </p:spPr>
        <p:txBody>
          <a:bodyPr wrap="square">
            <a:spAutoFit/>
          </a:bodyPr>
          <a:lstStyle/>
          <a:p>
            <a:pPr algn="just">
              <a:spcAft>
                <a:spcPts val="0"/>
              </a:spcAft>
            </a:pPr>
            <a:r>
              <a:rPr lang="ru-RU" dirty="0">
                <a:ea typeface="Times New Roman" panose="02020603050405020304" pitchFamily="18" charset="0"/>
              </a:rPr>
              <a:t>Вероятность того, что уровень помехи примет значение, лежащее в заданных пределах, определяется по формуле:</a:t>
            </a:r>
          </a:p>
          <a:p>
            <a:pPr algn="just">
              <a:spcAft>
                <a:spcPts val="0"/>
              </a:spcAft>
            </a:pPr>
            <a:r>
              <a:rPr lang="ru-RU" dirty="0">
                <a:ea typeface="Times New Roman" panose="02020603050405020304" pitchFamily="18" charset="0"/>
              </a:rPr>
              <a:t>                                                           </a:t>
            </a:r>
            <a:r>
              <a:rPr lang="ru-RU" sz="2000" i="1" dirty="0">
                <a:latin typeface="Times New Roman" panose="02020603050405020304" pitchFamily="18" charset="0"/>
                <a:ea typeface="Times New Roman" panose="02020603050405020304" pitchFamily="18" charset="0"/>
              </a:rPr>
              <a:t>P{U</a:t>
            </a:r>
            <a:r>
              <a:rPr lang="ru-RU" sz="2000" i="1" baseline="-25000" dirty="0">
                <a:latin typeface="Times New Roman" panose="02020603050405020304" pitchFamily="18" charset="0"/>
                <a:ea typeface="Times New Roman" panose="02020603050405020304" pitchFamily="18" charset="0"/>
              </a:rPr>
              <a:t>1</a:t>
            </a:r>
            <a:r>
              <a:rPr lang="ru-RU" sz="2000" i="1" dirty="0">
                <a:latin typeface="Times New Roman" panose="02020603050405020304" pitchFamily="18" charset="0"/>
                <a:ea typeface="Times New Roman" panose="02020603050405020304" pitchFamily="18" charset="0"/>
              </a:rPr>
              <a:t>&lt;U&lt;U</a:t>
            </a:r>
            <a:r>
              <a:rPr lang="ru-RU" sz="2000" i="1" baseline="-25000" dirty="0">
                <a:latin typeface="Times New Roman" panose="02020603050405020304" pitchFamily="18" charset="0"/>
                <a:ea typeface="Times New Roman" panose="02020603050405020304" pitchFamily="18" charset="0"/>
              </a:rPr>
              <a:t>2 </a:t>
            </a:r>
            <a:r>
              <a:rPr lang="ru-RU" sz="2000" i="1" dirty="0">
                <a:latin typeface="Times New Roman" panose="02020603050405020304" pitchFamily="18" charset="0"/>
                <a:ea typeface="Times New Roman" panose="02020603050405020304" pitchFamily="18" charset="0"/>
              </a:rPr>
              <a:t>} = ½ </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Ф(U</a:t>
            </a:r>
            <a:r>
              <a:rPr lang="ru-RU" sz="2000" i="1" baseline="-25000" dirty="0">
                <a:latin typeface="Times New Roman" panose="02020603050405020304" pitchFamily="18" charset="0"/>
                <a:ea typeface="Times New Roman" panose="02020603050405020304" pitchFamily="18" charset="0"/>
              </a:rPr>
              <a:t>2</a:t>
            </a:r>
            <a:r>
              <a:rPr lang="ru-RU" sz="2000" i="1" dirty="0">
                <a:latin typeface="Times New Roman" panose="02020603050405020304" pitchFamily="18" charset="0"/>
                <a:ea typeface="Times New Roman" panose="02020603050405020304" pitchFamily="18" charset="0"/>
              </a:rPr>
              <a:t>) - Ф(U</a:t>
            </a:r>
            <a:r>
              <a:rPr lang="ru-RU" sz="2000" i="1" baseline="-25000" dirty="0">
                <a:latin typeface="Times New Roman" panose="02020603050405020304" pitchFamily="18" charset="0"/>
                <a:ea typeface="Times New Roman" panose="02020603050405020304" pitchFamily="18" charset="0"/>
              </a:rPr>
              <a:t>1</a:t>
            </a:r>
            <a:r>
              <a:rPr lang="ru-RU" sz="2000" i="1" dirty="0">
                <a:latin typeface="Times New Roman" panose="02020603050405020304" pitchFamily="18" charset="0"/>
                <a:ea typeface="Times New Roman" panose="02020603050405020304" pitchFamily="18" charset="0"/>
              </a:rPr>
              <a:t>)</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a:t>
            </a:r>
            <a:r>
              <a:rPr lang="ru-RU" sz="2000" dirty="0">
                <a:latin typeface="Times New Roman" panose="02020603050405020304" pitchFamily="18" charset="0"/>
                <a:ea typeface="Times New Roman" panose="02020603050405020304" pitchFamily="18" charset="0"/>
              </a:rPr>
              <a:t>                                   </a:t>
            </a:r>
          </a:p>
          <a:p>
            <a:pPr algn="just">
              <a:spcAft>
                <a:spcPts val="0"/>
              </a:spcAft>
            </a:pPr>
            <a:r>
              <a:rPr lang="ru-RU" dirty="0">
                <a:latin typeface="Times New Roman" panose="02020603050405020304" pitchFamily="18" charset="0"/>
                <a:ea typeface="Times New Roman" panose="02020603050405020304" pitchFamily="18" charset="0"/>
              </a:rPr>
              <a:t> </a:t>
            </a:r>
            <a:endParaRPr lang="ru-RU" sz="1600" dirty="0">
              <a:latin typeface="Times New Roman" panose="02020603050405020304" pitchFamily="18" charset="0"/>
              <a:ea typeface="Times New Roman" panose="02020603050405020304" pitchFamily="18" charset="0"/>
            </a:endParaRPr>
          </a:p>
          <a:p>
            <a:pPr algn="just">
              <a:spcAft>
                <a:spcPts val="0"/>
              </a:spcAft>
            </a:pPr>
            <a:r>
              <a:rPr lang="ru-RU" dirty="0">
                <a:ea typeface="Times New Roman" panose="02020603050405020304" pitchFamily="18" charset="0"/>
              </a:rPr>
              <a:t>Вероятность того, что помеха превысит некоторый пороговый уровень</a:t>
            </a:r>
          </a:p>
          <a:p>
            <a:pPr algn="just">
              <a:spcAft>
                <a:spcPts val="0"/>
              </a:spcAft>
            </a:pPr>
            <a:r>
              <a:rPr lang="ru-RU" i="1" dirty="0">
                <a:latin typeface="Times New Roman" panose="02020603050405020304" pitchFamily="18" charset="0"/>
                <a:ea typeface="Times New Roman" panose="02020603050405020304" pitchFamily="18" charset="0"/>
              </a:rPr>
              <a:t> </a:t>
            </a:r>
            <a:endParaRPr lang="ru-RU" sz="1600" dirty="0">
              <a:latin typeface="Times New Roman" panose="02020603050405020304" pitchFamily="18" charset="0"/>
              <a:ea typeface="Times New Roman" panose="02020603050405020304" pitchFamily="18" charset="0"/>
            </a:endParaRPr>
          </a:p>
          <a:p>
            <a:r>
              <a:rPr lang="ru-RU" i="1" dirty="0">
                <a:latin typeface="Times New Roman" panose="02020603050405020304" pitchFamily="18" charset="0"/>
                <a:ea typeface="Times New Roman" panose="02020603050405020304" pitchFamily="18" charset="0"/>
              </a:rPr>
              <a:t>                                                 </a:t>
            </a:r>
            <a:r>
              <a:rPr lang="ru-RU" sz="2000" i="1" dirty="0">
                <a:latin typeface="Times New Roman" panose="02020603050405020304" pitchFamily="18" charset="0"/>
                <a:ea typeface="Times New Roman" panose="02020603050405020304" pitchFamily="18" charset="0"/>
              </a:rPr>
              <a:t>P( U&gt;</a:t>
            </a:r>
            <a:r>
              <a:rPr lang="ru-RU" sz="2000" i="1" dirty="0" err="1">
                <a:latin typeface="Times New Roman" panose="02020603050405020304" pitchFamily="18" charset="0"/>
                <a:ea typeface="Times New Roman" panose="02020603050405020304" pitchFamily="18" charset="0"/>
              </a:rPr>
              <a:t>Uo</a:t>
            </a:r>
            <a:r>
              <a:rPr lang="ru-RU" sz="2000" i="1" dirty="0">
                <a:latin typeface="Times New Roman" panose="02020603050405020304" pitchFamily="18" charset="0"/>
                <a:ea typeface="Times New Roman" panose="02020603050405020304" pitchFamily="18" charset="0"/>
              </a:rPr>
              <a:t> ) = ½ </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Ф(</a:t>
            </a:r>
            <a:r>
              <a:rPr lang="ru-RU" sz="2000" i="1"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2000" i="1" dirty="0">
                <a:latin typeface="Times New Roman" panose="02020603050405020304" pitchFamily="18" charset="0"/>
                <a:ea typeface="Times New Roman" panose="02020603050405020304" pitchFamily="18" charset="0"/>
              </a:rPr>
              <a:t>)- Ф(</a:t>
            </a:r>
            <a:r>
              <a:rPr lang="ru-RU" sz="2000" i="1" dirty="0" err="1">
                <a:latin typeface="Times New Roman" panose="02020603050405020304" pitchFamily="18" charset="0"/>
                <a:ea typeface="Times New Roman" panose="02020603050405020304" pitchFamily="18" charset="0"/>
              </a:rPr>
              <a:t>Uo</a:t>
            </a:r>
            <a:r>
              <a:rPr lang="ru-RU" sz="2000" i="1" dirty="0">
                <a:latin typeface="Times New Roman" panose="02020603050405020304" pitchFamily="18" charset="0"/>
                <a:ea typeface="Times New Roman" panose="02020603050405020304" pitchFamily="18" charset="0"/>
              </a:rPr>
              <a:t>)</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 = ½ </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1-Ф(</a:t>
            </a:r>
            <a:r>
              <a:rPr lang="ru-RU" sz="2000" i="1" dirty="0" err="1">
                <a:latin typeface="Times New Roman" panose="02020603050405020304" pitchFamily="18" charset="0"/>
                <a:ea typeface="Times New Roman" panose="02020603050405020304" pitchFamily="18" charset="0"/>
              </a:rPr>
              <a:t>Uo</a:t>
            </a:r>
            <a:r>
              <a:rPr lang="ru-RU" sz="2000" i="1" dirty="0">
                <a:latin typeface="Times New Roman" panose="02020603050405020304" pitchFamily="18" charset="0"/>
                <a:ea typeface="Times New Roman" panose="02020603050405020304" pitchFamily="18" charset="0"/>
              </a:rPr>
              <a:t>)</a:t>
            </a:r>
            <a:r>
              <a:rPr lang="ru-RU" sz="2000" dirty="0">
                <a:latin typeface="Times New Roman" panose="02020603050405020304" pitchFamily="18" charset="0"/>
                <a:ea typeface="Times New Roman" panose="02020603050405020304" pitchFamily="18" charset="0"/>
              </a:rPr>
              <a:t>]</a:t>
            </a:r>
            <a:r>
              <a:rPr lang="ru-RU" sz="2000" i="1" dirty="0">
                <a:latin typeface="Times New Roman" panose="02020603050405020304" pitchFamily="18" charset="0"/>
                <a:ea typeface="Times New Roman" panose="02020603050405020304" pitchFamily="18" charset="0"/>
              </a:rPr>
              <a:t>. </a:t>
            </a:r>
            <a:endParaRPr lang="ru-RU" sz="2000" dirty="0"/>
          </a:p>
        </p:txBody>
      </p:sp>
      <p:sp>
        <p:nvSpPr>
          <p:cNvPr id="15" name="Прямоугольник 14">
            <a:extLst>
              <a:ext uri="{FF2B5EF4-FFF2-40B4-BE49-F238E27FC236}">
                <a16:creationId xmlns:a16="http://schemas.microsoft.com/office/drawing/2014/main" id="{8F5E6559-DE33-479D-9F63-06D8BEDBC365}"/>
              </a:ext>
            </a:extLst>
          </p:cNvPr>
          <p:cNvSpPr/>
          <p:nvPr/>
        </p:nvSpPr>
        <p:spPr>
          <a:xfrm>
            <a:off x="5045959" y="3653026"/>
            <a:ext cx="2271776" cy="369332"/>
          </a:xfrm>
          <a:prstGeom prst="rect">
            <a:avLst/>
          </a:prstGeom>
        </p:spPr>
        <p:txBody>
          <a:bodyPr wrap="none">
            <a:spAutoFit/>
          </a:bodyPr>
          <a:lstStyle/>
          <a:p>
            <a:r>
              <a:rPr lang="ru-RU" dirty="0">
                <a:latin typeface="Times New Roman" panose="02020603050405020304" pitchFamily="18" charset="0"/>
                <a:ea typeface="Times New Roman" panose="02020603050405020304" pitchFamily="18" charset="0"/>
              </a:rPr>
              <a:t>Ф(</a:t>
            </a:r>
            <a:r>
              <a:rPr lang="ru-RU"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 1 и  Ф(0) = 0. </a:t>
            </a:r>
            <a:endParaRPr lang="ru-RU" dirty="0"/>
          </a:p>
        </p:txBody>
      </p:sp>
    </p:spTree>
    <p:extLst>
      <p:ext uri="{BB962C8B-B14F-4D97-AF65-F5344CB8AC3E}">
        <p14:creationId xmlns:p14="http://schemas.microsoft.com/office/powerpoint/2010/main" val="36690664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22_1">
            <a:extLst>
              <a:ext uri="{FF2B5EF4-FFF2-40B4-BE49-F238E27FC236}">
                <a16:creationId xmlns:a16="http://schemas.microsoft.com/office/drawing/2014/main" id="{7476BE33-5D6F-47E2-BE1E-48B3411671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503" y="2282716"/>
            <a:ext cx="3262313"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8">
            <a:extLst>
              <a:ext uri="{FF2B5EF4-FFF2-40B4-BE49-F238E27FC236}">
                <a16:creationId xmlns:a16="http://schemas.microsoft.com/office/drawing/2014/main" id="{84EDA7E2-D2CB-47E1-8FC0-B718C5308CC7}"/>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168F61F7-B23F-4043-86B0-02458C1EB9EE}"/>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7D802162-B939-462C-B06F-1071FA0AFD4C}"/>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Импульсные помехи</a:t>
            </a:r>
          </a:p>
        </p:txBody>
      </p:sp>
      <p:sp>
        <p:nvSpPr>
          <p:cNvPr id="8" name="Прямоугольник 7">
            <a:extLst>
              <a:ext uri="{FF2B5EF4-FFF2-40B4-BE49-F238E27FC236}">
                <a16:creationId xmlns:a16="http://schemas.microsoft.com/office/drawing/2014/main" id="{638A25CE-41AF-4982-B4C2-49AD020CA6D9}"/>
              </a:ext>
            </a:extLst>
          </p:cNvPr>
          <p:cNvSpPr/>
          <p:nvPr/>
        </p:nvSpPr>
        <p:spPr>
          <a:xfrm>
            <a:off x="320608" y="956108"/>
            <a:ext cx="11595370" cy="1477328"/>
          </a:xfrm>
          <a:prstGeom prst="rect">
            <a:avLst/>
          </a:prstGeom>
        </p:spPr>
        <p:txBody>
          <a:bodyPr wrap="square">
            <a:spAutoFit/>
          </a:bodyPr>
          <a:lstStyle/>
          <a:p>
            <a:r>
              <a:rPr lang="ru-RU" u="sng" dirty="0">
                <a:ea typeface="Times New Roman" panose="02020603050405020304" pitchFamily="18" charset="0"/>
              </a:rPr>
              <a:t>Импульсная помеха</a:t>
            </a:r>
            <a:r>
              <a:rPr lang="ru-RU" dirty="0">
                <a:ea typeface="Times New Roman" panose="02020603050405020304" pitchFamily="18" charset="0"/>
              </a:rPr>
              <a:t>  (ИП) представляет собой последовательность не перекрывающихся по времени в общем случае нерегулярных импульсов. Одним из основных параметров импульсной помехи является её амплитуда – величина максимального выброса напряжения. Амплитуда импульсной помехи – величина случайная  и зависит от ряда факторов: мощности и типа источника импульсных помех, точки проникновения в КС, частотных характеристик КС и т. д. Реализация ИП показана на рисунке</a:t>
            </a:r>
            <a:endParaRPr lang="ru-RU" sz="1600" dirty="0">
              <a:ea typeface="Times New Roman" panose="02020603050405020304" pitchFamily="18" charset="0"/>
            </a:endParaRPr>
          </a:p>
        </p:txBody>
      </p:sp>
      <p:sp>
        <p:nvSpPr>
          <p:cNvPr id="13" name="Прямоугольник 12">
            <a:extLst>
              <a:ext uri="{FF2B5EF4-FFF2-40B4-BE49-F238E27FC236}">
                <a16:creationId xmlns:a16="http://schemas.microsoft.com/office/drawing/2014/main" id="{C89F17A7-814E-4A81-9443-9E28A2EB3AB7}"/>
              </a:ext>
            </a:extLst>
          </p:cNvPr>
          <p:cNvSpPr/>
          <p:nvPr/>
        </p:nvSpPr>
        <p:spPr>
          <a:xfrm>
            <a:off x="155643" y="5349250"/>
            <a:ext cx="11738042" cy="1200329"/>
          </a:xfrm>
          <a:prstGeom prst="rect">
            <a:avLst/>
          </a:prstGeom>
        </p:spPr>
        <p:txBody>
          <a:bodyPr wrap="square">
            <a:spAutoFit/>
          </a:bodyPr>
          <a:lstStyle/>
          <a:p>
            <a:pPr marL="179705" algn="just">
              <a:spcAft>
                <a:spcPts val="600"/>
              </a:spcAft>
            </a:pPr>
            <a:r>
              <a:rPr lang="ru-RU" dirty="0">
                <a:ea typeface="Times New Roman" panose="02020603050405020304" pitchFamily="18" charset="0"/>
              </a:rPr>
              <a:t>Импульсные помехи в каналах связи часто появляются группами, так называемыми «пачками». «Пачка» ИП – группа помех, временные интервалы между рядом стоящими импульсами в которой не превышают определённой длительности </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ИП</a:t>
            </a:r>
            <a:r>
              <a:rPr lang="ru-RU" dirty="0">
                <a:ea typeface="Times New Roman" panose="02020603050405020304" pitchFamily="18" charset="0"/>
              </a:rPr>
              <a:t>. На практике </a:t>
            </a:r>
            <a:r>
              <a:rPr lang="ru-RU" dirty="0">
                <a:ea typeface="Times New Roman" panose="02020603050405020304" pitchFamily="18" charset="0"/>
                <a:sym typeface="Symbol" panose="05050102010706020507" pitchFamily="18" charset="2"/>
              </a:rPr>
              <a:t></a:t>
            </a:r>
            <a:r>
              <a:rPr lang="ru-RU" baseline="-25000" dirty="0">
                <a:ea typeface="Times New Roman" panose="02020603050405020304" pitchFamily="18" charset="0"/>
              </a:rPr>
              <a:t>ИП</a:t>
            </a:r>
            <a:r>
              <a:rPr lang="ru-RU" dirty="0">
                <a:ea typeface="Times New Roman" panose="02020603050405020304" pitchFamily="18" charset="0"/>
              </a:rPr>
              <a:t> принимают равным 0,5 и 20 с. Важнейшей характеристикой «пачки помех» является вероятность распределения  длительности пачки и распределение числа импульсных помех в пачке.</a:t>
            </a:r>
            <a:endParaRPr lang="ru-RU" sz="1600" dirty="0">
              <a:effectLst/>
              <a:ea typeface="Times New Roman" panose="02020603050405020304" pitchFamily="18" charset="0"/>
            </a:endParaRPr>
          </a:p>
        </p:txBody>
      </p:sp>
      <p:sp>
        <p:nvSpPr>
          <p:cNvPr id="15" name="Прямоугольник 14">
            <a:extLst>
              <a:ext uri="{FF2B5EF4-FFF2-40B4-BE49-F238E27FC236}">
                <a16:creationId xmlns:a16="http://schemas.microsoft.com/office/drawing/2014/main" id="{C5A72FA0-EEB3-4A7B-8567-00F05EFC4805}"/>
              </a:ext>
            </a:extLst>
          </p:cNvPr>
          <p:cNvSpPr/>
          <p:nvPr/>
        </p:nvSpPr>
        <p:spPr>
          <a:xfrm>
            <a:off x="320608" y="3787732"/>
            <a:ext cx="11550784" cy="1477328"/>
          </a:xfrm>
          <a:prstGeom prst="rect">
            <a:avLst/>
          </a:prstGeom>
        </p:spPr>
        <p:txBody>
          <a:bodyPr wrap="square">
            <a:spAutoFit/>
          </a:bodyPr>
          <a:lstStyle/>
          <a:p>
            <a:pPr algn="just">
              <a:spcAft>
                <a:spcPts val="0"/>
              </a:spcAft>
            </a:pPr>
            <a:r>
              <a:rPr lang="ru-RU" dirty="0">
                <a:ea typeface="Times New Roman" panose="02020603050405020304" pitchFamily="18" charset="0"/>
              </a:rPr>
              <a:t>В настоящее время используют две формы представления амплитудного распределения ИП: суммарного времени превышения помехой определённых значений напряжения за сеанс измерения и вероятность превышения амплитуды помехи  определённых значений напряжения. Кроме распределения амплитуды импульсной помехи  рассматривают временные характеристики ИП. Эти характеристики являются наиболее важными. К ним относится интенсивность потока импульсных помех (количество помех в единицу времени).</a:t>
            </a:r>
            <a:endParaRPr lang="ru-RU" sz="1600" dirty="0">
              <a:effectLst/>
              <a:ea typeface="Times New Roman" panose="02020603050405020304" pitchFamily="18" charset="0"/>
            </a:endParaRPr>
          </a:p>
        </p:txBody>
      </p:sp>
    </p:spTree>
    <p:extLst>
      <p:ext uri="{BB962C8B-B14F-4D97-AF65-F5344CB8AC3E}">
        <p14:creationId xmlns:p14="http://schemas.microsoft.com/office/powerpoint/2010/main" val="1084962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a:extLst>
              <a:ext uri="{FF2B5EF4-FFF2-40B4-BE49-F238E27FC236}">
                <a16:creationId xmlns:a16="http://schemas.microsoft.com/office/drawing/2014/main" id="{C66325E3-F801-4C12-A6B1-D61DC99D2FD7}"/>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67500B99-0EDC-45B5-BA87-C3BC841977F0}"/>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EFF92F5C-A834-4B4B-80E9-BA27F5B7CEBE}"/>
              </a:ext>
            </a:extLst>
          </p:cNvPr>
          <p:cNvSpPr/>
          <p:nvPr/>
        </p:nvSpPr>
        <p:spPr>
          <a:xfrm>
            <a:off x="1225685" y="504036"/>
            <a:ext cx="10109423"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Схема устройства преобразования сигналов</a:t>
            </a:r>
          </a:p>
        </p:txBody>
      </p:sp>
      <p:pic>
        <p:nvPicPr>
          <p:cNvPr id="6" name="Рисунок 5">
            <a:extLst>
              <a:ext uri="{FF2B5EF4-FFF2-40B4-BE49-F238E27FC236}">
                <a16:creationId xmlns:a16="http://schemas.microsoft.com/office/drawing/2014/main" id="{63B3541C-6E04-4292-A91C-E741B4EBD4A0}"/>
              </a:ext>
            </a:extLst>
          </p:cNvPr>
          <p:cNvPicPr>
            <a:picLocks noChangeAspect="1"/>
          </p:cNvPicPr>
          <p:nvPr/>
        </p:nvPicPr>
        <p:blipFill>
          <a:blip r:embed="rId2"/>
          <a:stretch>
            <a:fillRect/>
          </a:stretch>
        </p:blipFill>
        <p:spPr>
          <a:xfrm>
            <a:off x="2485520" y="1233024"/>
            <a:ext cx="7099864" cy="2993919"/>
          </a:xfrm>
          <a:prstGeom prst="rect">
            <a:avLst/>
          </a:prstGeom>
        </p:spPr>
      </p:pic>
    </p:spTree>
    <p:extLst>
      <p:ext uri="{BB962C8B-B14F-4D97-AF65-F5344CB8AC3E}">
        <p14:creationId xmlns:p14="http://schemas.microsoft.com/office/powerpoint/2010/main" val="3680431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BC22DFC1-209F-414B-AF8A-7AE5FB83E864}"/>
              </a:ext>
            </a:extLst>
          </p:cNvPr>
          <p:cNvSpPr>
            <a:spLocks noChangeArrowheads="1"/>
          </p:cNvSpPr>
          <p:nvPr/>
        </p:nvSpPr>
        <p:spPr bwMode="auto">
          <a:xfrm>
            <a:off x="7625751" y="3276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pSp>
        <p:nvGrpSpPr>
          <p:cNvPr id="14" name="Группа 13">
            <a:extLst>
              <a:ext uri="{FF2B5EF4-FFF2-40B4-BE49-F238E27FC236}">
                <a16:creationId xmlns:a16="http://schemas.microsoft.com/office/drawing/2014/main" id="{28319738-9D53-4812-941E-BF27B49F5F8A}"/>
              </a:ext>
            </a:extLst>
          </p:cNvPr>
          <p:cNvGrpSpPr/>
          <p:nvPr/>
        </p:nvGrpSpPr>
        <p:grpSpPr>
          <a:xfrm>
            <a:off x="1225685" y="57150"/>
            <a:ext cx="10804294" cy="3752850"/>
            <a:chOff x="1225685" y="57150"/>
            <a:chExt cx="10804294" cy="3752850"/>
          </a:xfrm>
        </p:grpSpPr>
        <p:sp>
          <p:nvSpPr>
            <p:cNvPr id="2" name="Text Box 8">
              <a:extLst>
                <a:ext uri="{FF2B5EF4-FFF2-40B4-BE49-F238E27FC236}">
                  <a16:creationId xmlns:a16="http://schemas.microsoft.com/office/drawing/2014/main" id="{AC9AD439-A3A7-411E-9C08-2E940A12678F}"/>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DFA4CCF6-4D12-433A-809E-E0A29E3A9AA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36DBBE73-F525-46AF-BA20-7B9AB8224F58}"/>
                </a:ext>
              </a:extLst>
            </p:cNvPr>
            <p:cNvSpPr/>
            <p:nvPr/>
          </p:nvSpPr>
          <p:spPr>
            <a:xfrm>
              <a:off x="1225686" y="504036"/>
              <a:ext cx="9785214"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Искажения сигналов. Краевые искажения и дробления. </a:t>
              </a:r>
            </a:p>
          </p:txBody>
        </p:sp>
        <p:pic>
          <p:nvPicPr>
            <p:cNvPr id="5" name="Рисунок 4">
              <a:extLst>
                <a:ext uri="{FF2B5EF4-FFF2-40B4-BE49-F238E27FC236}">
                  <a16:creationId xmlns:a16="http://schemas.microsoft.com/office/drawing/2014/main" id="{9D4A12A8-0AFE-4DB5-99D7-6EAD03B44580}"/>
                </a:ext>
              </a:extLst>
            </p:cNvPr>
            <p:cNvPicPr>
              <a:picLocks noChangeAspect="1"/>
            </p:cNvPicPr>
            <p:nvPr/>
          </p:nvPicPr>
          <p:blipFill>
            <a:blip r:embed="rId3"/>
            <a:stretch>
              <a:fillRect/>
            </a:stretch>
          </p:blipFill>
          <p:spPr>
            <a:xfrm>
              <a:off x="1291718" y="1096093"/>
              <a:ext cx="4246444" cy="2335997"/>
            </a:xfrm>
            <a:prstGeom prst="rect">
              <a:avLst/>
            </a:prstGeom>
          </p:spPr>
        </p:pic>
        <p:sp>
          <p:nvSpPr>
            <p:cNvPr id="6" name="Прямоугольник 5">
              <a:extLst>
                <a:ext uri="{FF2B5EF4-FFF2-40B4-BE49-F238E27FC236}">
                  <a16:creationId xmlns:a16="http://schemas.microsoft.com/office/drawing/2014/main" id="{BFD003F7-08D7-4374-BD41-C373C7EA73AD}"/>
                </a:ext>
              </a:extLst>
            </p:cNvPr>
            <p:cNvSpPr/>
            <p:nvPr/>
          </p:nvSpPr>
          <p:spPr>
            <a:xfrm>
              <a:off x="7978441" y="1403508"/>
              <a:ext cx="1554739" cy="369332"/>
            </a:xfrm>
            <a:prstGeom prst="rect">
              <a:avLst/>
            </a:prstGeom>
          </p:spPr>
          <p:txBody>
            <a:bodyPr wrap="square">
              <a:spAutoFit/>
            </a:bodyPr>
            <a:lstStyle/>
            <a:p>
              <a:pPr algn="ctr">
                <a:spcAft>
                  <a:spcPts val="0"/>
                </a:spcAft>
              </a:pP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a:t>
              </a:r>
              <a:r>
                <a:rPr lang="ru-RU" sz="1600"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t </a:t>
              </a:r>
              <a:r>
                <a:rPr lang="ru-RU" sz="1100" dirty="0" err="1">
                  <a:latin typeface="Times New Roman" panose="02020603050405020304" pitchFamily="18" charset="0"/>
                  <a:ea typeface="Times New Roman" panose="02020603050405020304" pitchFamily="18" charset="0"/>
                </a:rPr>
                <a:t>max</a:t>
              </a:r>
              <a:r>
                <a:rPr lang="ru-RU" dirty="0">
                  <a:latin typeface="Times New Roman" panose="02020603050405020304" pitchFamily="18" charset="0"/>
                  <a:ea typeface="Times New Roman" panose="02020603050405020304" pitchFamily="18" charset="0"/>
                </a:rPr>
                <a:t>-t </a:t>
              </a:r>
              <a:r>
                <a:rPr lang="ru-RU" sz="1400" dirty="0" err="1">
                  <a:latin typeface="Times New Roman" panose="02020603050405020304" pitchFamily="18" charset="0"/>
                  <a:ea typeface="Times New Roman" panose="02020603050405020304" pitchFamily="18" charset="0"/>
                </a:rPr>
                <a:t>min</a:t>
              </a:r>
              <a:r>
                <a:rPr lang="ru-RU" sz="1400" dirty="0">
                  <a:latin typeface="Times New Roman" panose="02020603050405020304" pitchFamily="18" charset="0"/>
                  <a:ea typeface="Times New Roman" panose="02020603050405020304" pitchFamily="18" charset="0"/>
                </a:rPr>
                <a:t>,</a:t>
              </a:r>
              <a:endParaRPr lang="ru-RU" sz="16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0010E206-9655-4474-968B-2F9FE9AD86C7}"/>
                </a:ext>
              </a:extLst>
            </p:cNvPr>
            <p:cNvSpPr txBox="1"/>
            <p:nvPr/>
          </p:nvSpPr>
          <p:spPr>
            <a:xfrm>
              <a:off x="6730485" y="1068682"/>
              <a:ext cx="4502989" cy="369332"/>
            </a:xfrm>
            <a:prstGeom prst="rect">
              <a:avLst/>
            </a:prstGeom>
            <a:noFill/>
          </p:spPr>
          <p:txBody>
            <a:bodyPr wrap="square" rtlCol="0">
              <a:spAutoFit/>
            </a:bodyPr>
            <a:lstStyle/>
            <a:p>
              <a:r>
                <a:rPr lang="ru-RU" dirty="0"/>
                <a:t>Абсолютная величина краевых искажений</a:t>
              </a:r>
            </a:p>
          </p:txBody>
        </p:sp>
        <p:sp>
          <p:nvSpPr>
            <p:cNvPr id="8" name="Прямоугольник 7">
              <a:extLst>
                <a:ext uri="{FF2B5EF4-FFF2-40B4-BE49-F238E27FC236}">
                  <a16:creationId xmlns:a16="http://schemas.microsoft.com/office/drawing/2014/main" id="{C955EE71-EEF7-4AF2-A9B4-EC7A0ED7026E}"/>
                </a:ext>
              </a:extLst>
            </p:cNvPr>
            <p:cNvSpPr/>
            <p:nvPr/>
          </p:nvSpPr>
          <p:spPr>
            <a:xfrm>
              <a:off x="5933979" y="2260444"/>
              <a:ext cx="6096000" cy="646331"/>
            </a:xfrm>
            <a:prstGeom prst="rect">
              <a:avLst/>
            </a:prstGeom>
          </p:spPr>
          <p:txBody>
            <a:bodyPr>
              <a:spAutoFit/>
            </a:bodyPr>
            <a:lstStyle/>
            <a:p>
              <a:pPr algn="ctr">
                <a:spcAft>
                  <a:spcPts val="0"/>
                </a:spcAft>
              </a:pP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dirty="0">
                  <a:latin typeface="Times New Roman" panose="02020603050405020304" pitchFamily="18" charset="0"/>
                  <a:ea typeface="Times New Roman" panose="02020603050405020304" pitchFamily="18" charset="0"/>
                </a:rPr>
                <a:t> /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0</a:t>
              </a:r>
              <a:r>
                <a:rPr lang="ru-RU" dirty="0">
                  <a:latin typeface="Times New Roman" panose="02020603050405020304" pitchFamily="18" charset="0"/>
                  <a:ea typeface="Times New Roman" panose="02020603050405020304" pitchFamily="18" charset="0"/>
                </a:rPr>
                <a:t>  * 100% = (t </a:t>
              </a:r>
              <a:r>
                <a:rPr lang="ru-RU" baseline="-25000" dirty="0" err="1">
                  <a:latin typeface="Times New Roman" panose="02020603050405020304" pitchFamily="18" charset="0"/>
                  <a:ea typeface="Times New Roman" panose="02020603050405020304" pitchFamily="18" charset="0"/>
                </a:rPr>
                <a:t>max</a:t>
              </a:r>
              <a:r>
                <a:rPr lang="ru-RU" dirty="0">
                  <a:latin typeface="Times New Roman" panose="02020603050405020304" pitchFamily="18" charset="0"/>
                  <a:ea typeface="Times New Roman" panose="02020603050405020304" pitchFamily="18" charset="0"/>
                </a:rPr>
                <a:t> - t </a:t>
              </a:r>
              <a:r>
                <a:rPr lang="ru-RU" baseline="-25000" dirty="0" err="1">
                  <a:latin typeface="Times New Roman" panose="02020603050405020304" pitchFamily="18" charset="0"/>
                  <a:ea typeface="Times New Roman" panose="02020603050405020304" pitchFamily="18" charset="0"/>
                </a:rPr>
                <a:t>min</a:t>
              </a:r>
              <a:r>
                <a:rPr lang="ru-RU" dirty="0">
                  <a:latin typeface="Times New Roman" panose="02020603050405020304" pitchFamily="18" charset="0"/>
                  <a:ea typeface="Times New Roman" panose="02020603050405020304" pitchFamily="18" charset="0"/>
                </a:rPr>
                <a:t> ) / </a:t>
              </a:r>
              <a:r>
                <a:rPr lang="ru-RU" dirty="0">
                  <a:latin typeface="Times New Roman" panose="02020603050405020304" pitchFamily="18" charset="0"/>
                  <a:ea typeface="Times New Roman" panose="02020603050405020304" pitchFamily="18" charset="0"/>
                  <a:sym typeface="Symbol" panose="05050102010706020507" pitchFamily="18" charset="2"/>
                </a:rPr>
                <a:t></a:t>
              </a:r>
              <a:r>
                <a:rPr lang="ru-RU" baseline="-25000" dirty="0">
                  <a:latin typeface="Times New Roman" panose="02020603050405020304" pitchFamily="18" charset="0"/>
                  <a:ea typeface="Times New Roman" panose="02020603050405020304" pitchFamily="18" charset="0"/>
                </a:rPr>
                <a:t>0</a:t>
              </a:r>
              <a:r>
                <a:rPr lang="ru-RU" dirty="0">
                  <a:latin typeface="Times New Roman" panose="02020603050405020304" pitchFamily="18" charset="0"/>
                  <a:ea typeface="Times New Roman" panose="02020603050405020304" pitchFamily="18" charset="0"/>
                </a:rPr>
                <a:t> * 100% = В (t </a:t>
              </a:r>
              <a:r>
                <a:rPr lang="ru-RU" baseline="-25000" dirty="0" err="1">
                  <a:latin typeface="Times New Roman" panose="02020603050405020304" pitchFamily="18" charset="0"/>
                  <a:ea typeface="Times New Roman" panose="02020603050405020304" pitchFamily="18" charset="0"/>
                </a:rPr>
                <a:t>max</a:t>
              </a:r>
              <a:r>
                <a:rPr lang="ru-RU" dirty="0">
                  <a:latin typeface="Times New Roman" panose="02020603050405020304" pitchFamily="18" charset="0"/>
                  <a:ea typeface="Times New Roman" panose="02020603050405020304" pitchFamily="18" charset="0"/>
                </a:rPr>
                <a:t>-t </a:t>
              </a:r>
              <a:r>
                <a:rPr lang="ru-RU" baseline="-25000" dirty="0" err="1">
                  <a:latin typeface="Times New Roman" panose="02020603050405020304" pitchFamily="18" charset="0"/>
                  <a:ea typeface="Times New Roman" panose="02020603050405020304" pitchFamily="18" charset="0"/>
                </a:rPr>
                <a:t>min</a:t>
              </a:r>
              <a:r>
                <a:rPr lang="ru-RU" dirty="0">
                  <a:latin typeface="Times New Roman" panose="02020603050405020304" pitchFamily="18" charset="0"/>
                  <a:ea typeface="Times New Roman" panose="02020603050405020304" pitchFamily="18" charset="0"/>
                </a:rPr>
                <a:t>) *100%.</a:t>
              </a:r>
              <a:endParaRPr lang="ru-RU" sz="16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6EDAA133-0AD1-41CD-8672-060CF7ECDF64}"/>
                </a:ext>
              </a:extLst>
            </p:cNvPr>
            <p:cNvSpPr txBox="1"/>
            <p:nvPr/>
          </p:nvSpPr>
          <p:spPr>
            <a:xfrm>
              <a:off x="6653840" y="1863304"/>
              <a:ext cx="4892607" cy="369332"/>
            </a:xfrm>
            <a:prstGeom prst="rect">
              <a:avLst/>
            </a:prstGeom>
            <a:noFill/>
          </p:spPr>
          <p:txBody>
            <a:bodyPr wrap="square" rtlCol="0">
              <a:spAutoFit/>
            </a:bodyPr>
            <a:lstStyle/>
            <a:p>
              <a:r>
                <a:rPr lang="ru-RU" dirty="0"/>
                <a:t>Относительная величина краевых искажений</a:t>
              </a:r>
            </a:p>
          </p:txBody>
        </p:sp>
        <p:graphicFrame>
          <p:nvGraphicFramePr>
            <p:cNvPr id="12" name="Объект 11">
              <a:extLst>
                <a:ext uri="{FF2B5EF4-FFF2-40B4-BE49-F238E27FC236}">
                  <a16:creationId xmlns:a16="http://schemas.microsoft.com/office/drawing/2014/main" id="{F2CF2F23-4C77-4F26-8E7C-B4C643FA4784}"/>
                </a:ext>
              </a:extLst>
            </p:cNvPr>
            <p:cNvGraphicFramePr>
              <a:graphicFrameLocks noChangeAspect="1"/>
            </p:cNvGraphicFramePr>
            <p:nvPr>
              <p:extLst>
                <p:ext uri="{D42A27DB-BD31-4B8C-83A1-F6EECF244321}">
                  <p14:modId xmlns:p14="http://schemas.microsoft.com/office/powerpoint/2010/main" val="13691981"/>
                </p:ext>
              </p:extLst>
            </p:nvPr>
          </p:nvGraphicFramePr>
          <p:xfrm>
            <a:off x="9178504" y="3048000"/>
            <a:ext cx="2390775" cy="762000"/>
          </p:xfrm>
          <a:graphic>
            <a:graphicData uri="http://schemas.openxmlformats.org/presentationml/2006/ole">
              <mc:AlternateContent xmlns:mc="http://schemas.openxmlformats.org/markup-compatibility/2006">
                <mc:Choice xmlns:v="urn:schemas-microsoft-com:vml" Requires="v">
                  <p:oleObj spid="_x0000_s49183" name="Equation" r:id="rId4" imgW="1371600" imgH="444500" progId="Equation.DSMT4">
                    <p:embed/>
                  </p:oleObj>
                </mc:Choice>
                <mc:Fallback>
                  <p:oleObj name="Equation" r:id="rId4" imgW="1371600" imgH="4445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8504" y="3048000"/>
                          <a:ext cx="2390775"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a:extLst>
                <a:ext uri="{FF2B5EF4-FFF2-40B4-BE49-F238E27FC236}">
                  <a16:creationId xmlns:a16="http://schemas.microsoft.com/office/drawing/2014/main" id="{322663A9-0989-4E00-A77D-3D02FECADEC6}"/>
                </a:ext>
              </a:extLst>
            </p:cNvPr>
            <p:cNvSpPr txBox="1"/>
            <p:nvPr/>
          </p:nvSpPr>
          <p:spPr>
            <a:xfrm>
              <a:off x="6234024" y="3276925"/>
              <a:ext cx="2996242" cy="370103"/>
            </a:xfrm>
            <a:prstGeom prst="rect">
              <a:avLst/>
            </a:prstGeom>
            <a:noFill/>
          </p:spPr>
          <p:txBody>
            <a:bodyPr wrap="square" rtlCol="0">
              <a:spAutoFit/>
            </a:bodyPr>
            <a:lstStyle/>
            <a:p>
              <a:r>
                <a:rPr lang="ru-RU" dirty="0"/>
                <a:t>Плотность распределения:</a:t>
              </a:r>
            </a:p>
          </p:txBody>
        </p:sp>
      </p:grpSp>
      <p:pic>
        <p:nvPicPr>
          <p:cNvPr id="15" name="Рисунок 14">
            <a:extLst>
              <a:ext uri="{FF2B5EF4-FFF2-40B4-BE49-F238E27FC236}">
                <a16:creationId xmlns:a16="http://schemas.microsoft.com/office/drawing/2014/main" id="{A8467844-E4F8-4904-A0D5-F909B92C7EFF}"/>
              </a:ext>
            </a:extLst>
          </p:cNvPr>
          <p:cNvPicPr>
            <a:picLocks noChangeAspect="1"/>
          </p:cNvPicPr>
          <p:nvPr/>
        </p:nvPicPr>
        <p:blipFill>
          <a:blip r:embed="rId6"/>
          <a:stretch>
            <a:fillRect/>
          </a:stretch>
        </p:blipFill>
        <p:spPr>
          <a:xfrm>
            <a:off x="1613862" y="4045207"/>
            <a:ext cx="3924300" cy="2305050"/>
          </a:xfrm>
          <a:prstGeom prst="rect">
            <a:avLst/>
          </a:prstGeom>
        </p:spPr>
      </p:pic>
      <p:sp>
        <p:nvSpPr>
          <p:cNvPr id="16" name="Rectangle 6">
            <a:extLst>
              <a:ext uri="{FF2B5EF4-FFF2-40B4-BE49-F238E27FC236}">
                <a16:creationId xmlns:a16="http://schemas.microsoft.com/office/drawing/2014/main" id="{908115EE-6EDA-41A5-86F1-557A7CD958EB}"/>
              </a:ext>
            </a:extLst>
          </p:cNvPr>
          <p:cNvSpPr>
            <a:spLocks noChangeArrowheads="1"/>
          </p:cNvSpPr>
          <p:nvPr/>
        </p:nvSpPr>
        <p:spPr bwMode="auto">
          <a:xfrm>
            <a:off x="6653840" y="51758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7" name="Объект 16">
            <a:extLst>
              <a:ext uri="{FF2B5EF4-FFF2-40B4-BE49-F238E27FC236}">
                <a16:creationId xmlns:a16="http://schemas.microsoft.com/office/drawing/2014/main" id="{6D86F10D-BCB7-4CE3-8CDA-5E89BB211240}"/>
              </a:ext>
            </a:extLst>
          </p:cNvPr>
          <p:cNvGraphicFramePr>
            <a:graphicFrameLocks noChangeAspect="1"/>
          </p:cNvGraphicFramePr>
          <p:nvPr>
            <p:extLst>
              <p:ext uri="{D42A27DB-BD31-4B8C-83A1-F6EECF244321}">
                <p14:modId xmlns:p14="http://schemas.microsoft.com/office/powerpoint/2010/main" val="1685048717"/>
              </p:ext>
            </p:extLst>
          </p:nvPr>
        </p:nvGraphicFramePr>
        <p:xfrm>
          <a:off x="6653840" y="5175849"/>
          <a:ext cx="4543425" cy="800100"/>
        </p:xfrm>
        <a:graphic>
          <a:graphicData uri="http://schemas.openxmlformats.org/presentationml/2006/ole">
            <mc:AlternateContent xmlns:mc="http://schemas.openxmlformats.org/markup-compatibility/2006">
              <mc:Choice xmlns:v="urn:schemas-microsoft-com:vml" Requires="v">
                <p:oleObj spid="_x0000_s49184" name="Equation" r:id="rId7" imgW="2603500" imgH="469900" progId="Equation.DSMT4">
                  <p:embed/>
                </p:oleObj>
              </mc:Choice>
              <mc:Fallback>
                <p:oleObj name="Equation" r:id="rId7" imgW="2603500" imgH="4699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3840" y="5175849"/>
                        <a:ext cx="4543425"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Прямоугольник 17">
            <a:extLst>
              <a:ext uri="{FF2B5EF4-FFF2-40B4-BE49-F238E27FC236}">
                <a16:creationId xmlns:a16="http://schemas.microsoft.com/office/drawing/2014/main" id="{2214F437-013A-489B-A9B2-AF52498272AE}"/>
              </a:ext>
            </a:extLst>
          </p:cNvPr>
          <p:cNvSpPr/>
          <p:nvPr/>
        </p:nvSpPr>
        <p:spPr>
          <a:xfrm>
            <a:off x="6052143" y="4180150"/>
            <a:ext cx="6096000" cy="923330"/>
          </a:xfrm>
          <a:prstGeom prst="rect">
            <a:avLst/>
          </a:prstGeom>
        </p:spPr>
        <p:txBody>
          <a:bodyPr>
            <a:spAutoFit/>
          </a:bodyPr>
          <a:lstStyle/>
          <a:p>
            <a:r>
              <a:rPr lang="ru-RU" dirty="0">
                <a:latin typeface="Times New Roman" panose="02020603050405020304" pitchFamily="18" charset="0"/>
                <a:ea typeface="Times New Roman" panose="02020603050405020304" pitchFamily="18" charset="0"/>
              </a:rPr>
              <a:t>Распределение длительности дроблений для большинства проводных каналов подчиняется логарифмически-нормальному закону</a:t>
            </a:r>
            <a:endParaRPr lang="ru-RU" dirty="0"/>
          </a:p>
        </p:txBody>
      </p:sp>
    </p:spTree>
    <p:extLst>
      <p:ext uri="{BB962C8B-B14F-4D97-AF65-F5344CB8AC3E}">
        <p14:creationId xmlns:p14="http://schemas.microsoft.com/office/powerpoint/2010/main" val="3405145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EC0E553F-00A8-4CDB-9BE5-AD300A5FA870}"/>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DEAE91CF-F590-4031-8B92-CAA360B1F8B5}"/>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8E285F93-483A-4A1C-B38E-98CBEACEB294}"/>
              </a:ext>
            </a:extLst>
          </p:cNvPr>
          <p:cNvSpPr/>
          <p:nvPr/>
        </p:nvSpPr>
        <p:spPr>
          <a:xfrm>
            <a:off x="1225685" y="504036"/>
            <a:ext cx="10109423" cy="646331"/>
          </a:xfrm>
          <a:prstGeom prst="rect">
            <a:avLst/>
          </a:prstGeom>
        </p:spPr>
        <p:txBody>
          <a:bodyPr wrap="square">
            <a:spAutoFit/>
          </a:bodyPr>
          <a:lstStyle/>
          <a:p>
            <a:pPr algn="ctr"/>
            <a:r>
              <a:rPr lang="ru-RU" b="1" spc="100" dirty="0">
                <a:solidFill>
                  <a:srgbClr val="0033CC"/>
                </a:solidFill>
                <a:latin typeface="Verdana" panose="020B0604030504040204" pitchFamily="34" charset="0"/>
              </a:rPr>
              <a:t>Обработка сигналов в приемнике. Способы регистрации сигналов.</a:t>
            </a:r>
          </a:p>
          <a:p>
            <a:pPr algn="ctr"/>
            <a:r>
              <a:rPr lang="ru-RU" b="1" spc="100" dirty="0">
                <a:solidFill>
                  <a:srgbClr val="0033CC"/>
                </a:solidFill>
                <a:latin typeface="Verdana" panose="020B0604030504040204" pitchFamily="34" charset="0"/>
              </a:rPr>
              <a:t>Стробирование.</a:t>
            </a:r>
          </a:p>
        </p:txBody>
      </p:sp>
      <p:pic>
        <p:nvPicPr>
          <p:cNvPr id="5" name="Рисунок 4">
            <a:extLst>
              <a:ext uri="{FF2B5EF4-FFF2-40B4-BE49-F238E27FC236}">
                <a16:creationId xmlns:a16="http://schemas.microsoft.com/office/drawing/2014/main" id="{4CF00238-E5FE-4807-A897-763BCC54809F}"/>
              </a:ext>
            </a:extLst>
          </p:cNvPr>
          <p:cNvPicPr>
            <a:picLocks noChangeAspect="1"/>
          </p:cNvPicPr>
          <p:nvPr/>
        </p:nvPicPr>
        <p:blipFill>
          <a:blip r:embed="rId2"/>
          <a:stretch>
            <a:fillRect/>
          </a:stretch>
        </p:blipFill>
        <p:spPr>
          <a:xfrm>
            <a:off x="5271638" y="1682330"/>
            <a:ext cx="5799059" cy="4252643"/>
          </a:xfrm>
          <a:prstGeom prst="rect">
            <a:avLst/>
          </a:prstGeom>
        </p:spPr>
      </p:pic>
      <p:pic>
        <p:nvPicPr>
          <p:cNvPr id="6" name="Рисунок 5">
            <a:extLst>
              <a:ext uri="{FF2B5EF4-FFF2-40B4-BE49-F238E27FC236}">
                <a16:creationId xmlns:a16="http://schemas.microsoft.com/office/drawing/2014/main" id="{F1015595-1ED0-4D76-B43C-96F2AFEB1035}"/>
              </a:ext>
            </a:extLst>
          </p:cNvPr>
          <p:cNvPicPr>
            <a:picLocks noChangeAspect="1"/>
          </p:cNvPicPr>
          <p:nvPr/>
        </p:nvPicPr>
        <p:blipFill>
          <a:blip r:embed="rId3"/>
          <a:stretch>
            <a:fillRect/>
          </a:stretch>
        </p:blipFill>
        <p:spPr>
          <a:xfrm>
            <a:off x="1121303" y="1558000"/>
            <a:ext cx="4116291" cy="2341140"/>
          </a:xfrm>
          <a:prstGeom prst="rect">
            <a:avLst/>
          </a:prstGeom>
        </p:spPr>
      </p:pic>
    </p:spTree>
    <p:extLst>
      <p:ext uri="{BB962C8B-B14F-4D97-AF65-F5344CB8AC3E}">
        <p14:creationId xmlns:p14="http://schemas.microsoft.com/office/powerpoint/2010/main" val="2509407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F7890171-353D-4550-BDB1-06D102CAE3B0}"/>
              </a:ext>
            </a:extLst>
          </p:cNvPr>
          <p:cNvPicPr>
            <a:picLocks noChangeAspect="1"/>
          </p:cNvPicPr>
          <p:nvPr/>
        </p:nvPicPr>
        <p:blipFill>
          <a:blip r:embed="rId2"/>
          <a:stretch>
            <a:fillRect/>
          </a:stretch>
        </p:blipFill>
        <p:spPr>
          <a:xfrm>
            <a:off x="2503120" y="2919661"/>
            <a:ext cx="6739067" cy="1776663"/>
          </a:xfrm>
          <a:prstGeom prst="rect">
            <a:avLst/>
          </a:prstGeom>
        </p:spPr>
      </p:pic>
      <p:sp>
        <p:nvSpPr>
          <p:cNvPr id="3" name="Text Box 8">
            <a:extLst>
              <a:ext uri="{FF2B5EF4-FFF2-40B4-BE49-F238E27FC236}">
                <a16:creationId xmlns:a16="http://schemas.microsoft.com/office/drawing/2014/main" id="{03FA432F-C69C-4878-834D-5FDBD13A5F7F}"/>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Прямоугольник 3">
            <a:extLst>
              <a:ext uri="{FF2B5EF4-FFF2-40B4-BE49-F238E27FC236}">
                <a16:creationId xmlns:a16="http://schemas.microsoft.com/office/drawing/2014/main" id="{AE054BB6-BF7D-4AEB-B3BD-E9272FDDF5B4}"/>
              </a:ext>
            </a:extLst>
          </p:cNvPr>
          <p:cNvSpPr/>
          <p:nvPr/>
        </p:nvSpPr>
        <p:spPr>
          <a:xfrm>
            <a:off x="802105" y="467151"/>
            <a:ext cx="10668000" cy="369312"/>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Обобщенная структура многоканальной системы связи (МСС)</a:t>
            </a:r>
            <a:endPar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cxnSp>
        <p:nvCxnSpPr>
          <p:cNvPr id="5" name="Прямая соединительная линия 4">
            <a:extLst>
              <a:ext uri="{FF2B5EF4-FFF2-40B4-BE49-F238E27FC236}">
                <a16:creationId xmlns:a16="http://schemas.microsoft.com/office/drawing/2014/main" id="{8BC93B32-55B1-4DBF-AE5D-4D1B665B04D4}"/>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Прямоугольник 5">
            <a:extLst>
              <a:ext uri="{FF2B5EF4-FFF2-40B4-BE49-F238E27FC236}">
                <a16:creationId xmlns:a16="http://schemas.microsoft.com/office/drawing/2014/main" id="{F8DF165A-DDDC-4C96-A772-2F86D3ECFA15}"/>
              </a:ext>
            </a:extLst>
          </p:cNvPr>
          <p:cNvSpPr/>
          <p:nvPr/>
        </p:nvSpPr>
        <p:spPr>
          <a:xfrm>
            <a:off x="914399" y="4730876"/>
            <a:ext cx="10716127" cy="1754326"/>
          </a:xfrm>
          <a:prstGeom prst="rect">
            <a:avLst/>
          </a:prstGeom>
        </p:spPr>
        <p:txBody>
          <a:bodyPr wrap="square">
            <a:spAutoFit/>
          </a:bodyPr>
          <a:lstStyle/>
          <a:p>
            <a:pPr algn="just">
              <a:spcAft>
                <a:spcPts val="0"/>
              </a:spcAft>
            </a:pPr>
            <a:r>
              <a:rPr lang="ru-RU" dirty="0">
                <a:ea typeface="Times New Roman" panose="02020603050405020304" pitchFamily="18" charset="0"/>
              </a:rPr>
              <a:t>Оконечная передающая аппаратура предназначена для преобразования N передаваемых исходных сигналов. При этом каждый сигнал в линии связи должен отличаться от других по одному из параметров (занимаемая полоса частот, время передачи и т.д.). Совокупность таких сигналов, так называемый </a:t>
            </a:r>
            <a:r>
              <a:rPr lang="ru-RU" i="1" dirty="0">
                <a:ea typeface="Times New Roman" panose="02020603050405020304" pitchFamily="18" charset="0"/>
              </a:rPr>
              <a:t>групповой сигнал</a:t>
            </a:r>
            <a:r>
              <a:rPr lang="ru-RU" dirty="0">
                <a:ea typeface="Times New Roman" panose="02020603050405020304" pitchFamily="18" charset="0"/>
              </a:rPr>
              <a:t>, передается по линии связи (ЛС). Промежуточное оборудование служит для компенсации затухания и искажений, которые претерпевают сигналы при передаче по ЛС. Оконечная аппаратура приемной стороны осуществляет обратное преобразование группового сигнала в N исходных.</a:t>
            </a:r>
            <a:endParaRPr lang="ru-RU" sz="1600" dirty="0">
              <a:effectLst/>
              <a:ea typeface="Times New Roman" panose="02020603050405020304" pitchFamily="18" charset="0"/>
            </a:endParaRPr>
          </a:p>
        </p:txBody>
      </p:sp>
      <p:sp>
        <p:nvSpPr>
          <p:cNvPr id="7" name="Прямоугольник 6">
            <a:extLst>
              <a:ext uri="{FF2B5EF4-FFF2-40B4-BE49-F238E27FC236}">
                <a16:creationId xmlns:a16="http://schemas.microsoft.com/office/drawing/2014/main" id="{37A2BFE7-44FB-4607-AD32-3BE4AEEC33F3}"/>
              </a:ext>
            </a:extLst>
          </p:cNvPr>
          <p:cNvSpPr/>
          <p:nvPr/>
        </p:nvSpPr>
        <p:spPr>
          <a:xfrm>
            <a:off x="962526" y="908577"/>
            <a:ext cx="10668000" cy="2031325"/>
          </a:xfrm>
          <a:prstGeom prst="rect">
            <a:avLst/>
          </a:prstGeom>
        </p:spPr>
        <p:txBody>
          <a:bodyPr wrap="square">
            <a:spAutoFit/>
          </a:bodyPr>
          <a:lstStyle/>
          <a:p>
            <a:pPr indent="457200" algn="just">
              <a:spcAft>
                <a:spcPts val="0"/>
              </a:spcAft>
            </a:pPr>
            <a:r>
              <a:rPr lang="ru-RU" dirty="0">
                <a:ea typeface="Times New Roman" panose="02020603050405020304" pitchFamily="18" charset="0"/>
              </a:rPr>
              <a:t>Зачастую существующие линии связи способны обеспечить значительно большую пропускную способность, по сравнению с реальной скоростью передачи сигналов аппаратуры пользователя по таким линиям. Поэтому непосредственная передача информации по физическим линиям осуществляется только на небольшие расстояния (несколько км). При необходимости передачи сигналов на большие расстояния линии связи уплотняют, т.е. с помощью специальных многоканальных систем связи (аппаратуры уплотнения) ресурсы линии связи разделяют на несколько независимых каналов. Число таких каналов, образованных на одной линии связи, может составлять от десятков до нескольких тысяч.</a:t>
            </a:r>
            <a:endParaRPr lang="ru-RU" sz="1600" dirty="0">
              <a:effectLst/>
              <a:ea typeface="Times New Roman" panose="02020603050405020304" pitchFamily="18" charset="0"/>
            </a:endParaRPr>
          </a:p>
        </p:txBody>
      </p:sp>
    </p:spTree>
    <p:extLst>
      <p:ext uri="{BB962C8B-B14F-4D97-AF65-F5344CB8AC3E}">
        <p14:creationId xmlns:p14="http://schemas.microsoft.com/office/powerpoint/2010/main" val="37437536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0EAF78AE-E867-4DBA-9138-79CCD91AD69C}"/>
              </a:ext>
            </a:extLst>
          </p:cNvPr>
          <p:cNvPicPr>
            <a:picLocks noChangeAspect="1"/>
          </p:cNvPicPr>
          <p:nvPr/>
        </p:nvPicPr>
        <p:blipFill>
          <a:blip r:embed="rId2"/>
          <a:stretch>
            <a:fillRect/>
          </a:stretch>
        </p:blipFill>
        <p:spPr>
          <a:xfrm>
            <a:off x="552091" y="1564794"/>
            <a:ext cx="4595093" cy="3226579"/>
          </a:xfrm>
          <a:prstGeom prst="rect">
            <a:avLst/>
          </a:prstGeom>
        </p:spPr>
      </p:pic>
      <p:sp>
        <p:nvSpPr>
          <p:cNvPr id="3" name="Text Box 8">
            <a:extLst>
              <a:ext uri="{FF2B5EF4-FFF2-40B4-BE49-F238E27FC236}">
                <a16:creationId xmlns:a16="http://schemas.microsoft.com/office/drawing/2014/main" id="{27C9E6D0-D224-45B1-9087-06F6CB438648}"/>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4CCE38C6-211E-406D-84DD-44A245C21D47}"/>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Прямоугольник 4">
            <a:extLst>
              <a:ext uri="{FF2B5EF4-FFF2-40B4-BE49-F238E27FC236}">
                <a16:creationId xmlns:a16="http://schemas.microsoft.com/office/drawing/2014/main" id="{219C9395-B06C-48DF-91B3-EE118E4BF548}"/>
              </a:ext>
            </a:extLst>
          </p:cNvPr>
          <p:cNvSpPr/>
          <p:nvPr/>
        </p:nvSpPr>
        <p:spPr>
          <a:xfrm>
            <a:off x="1225685" y="504036"/>
            <a:ext cx="10109423"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Способы регистрации сигналов интегрированием.</a:t>
            </a:r>
          </a:p>
        </p:txBody>
      </p:sp>
      <p:pic>
        <p:nvPicPr>
          <p:cNvPr id="6" name="Рисунок 5">
            <a:extLst>
              <a:ext uri="{FF2B5EF4-FFF2-40B4-BE49-F238E27FC236}">
                <a16:creationId xmlns:a16="http://schemas.microsoft.com/office/drawing/2014/main" id="{42464A58-43C2-4307-8D75-B2D0DA6DABA1}"/>
              </a:ext>
            </a:extLst>
          </p:cNvPr>
          <p:cNvPicPr>
            <a:picLocks noChangeAspect="1"/>
          </p:cNvPicPr>
          <p:nvPr/>
        </p:nvPicPr>
        <p:blipFill>
          <a:blip r:embed="rId3"/>
          <a:stretch>
            <a:fillRect/>
          </a:stretch>
        </p:blipFill>
        <p:spPr>
          <a:xfrm>
            <a:off x="6032652" y="1700660"/>
            <a:ext cx="5005086" cy="2871339"/>
          </a:xfrm>
          <a:prstGeom prst="rect">
            <a:avLst/>
          </a:prstGeom>
        </p:spPr>
      </p:pic>
    </p:spTree>
    <p:extLst>
      <p:ext uri="{BB962C8B-B14F-4D97-AF65-F5344CB8AC3E}">
        <p14:creationId xmlns:p14="http://schemas.microsoft.com/office/powerpoint/2010/main" val="5101608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35A898D-F078-452F-BF46-5D0F2E726664}"/>
              </a:ext>
            </a:extLst>
          </p:cNvPr>
          <p:cNvPicPr>
            <a:picLocks noChangeAspect="1"/>
          </p:cNvPicPr>
          <p:nvPr/>
        </p:nvPicPr>
        <p:blipFill>
          <a:blip r:embed="rId2"/>
          <a:stretch>
            <a:fillRect/>
          </a:stretch>
        </p:blipFill>
        <p:spPr>
          <a:xfrm>
            <a:off x="3446073" y="1168789"/>
            <a:ext cx="6427010" cy="3334200"/>
          </a:xfrm>
          <a:prstGeom prst="rect">
            <a:avLst/>
          </a:prstGeom>
        </p:spPr>
      </p:pic>
      <p:sp>
        <p:nvSpPr>
          <p:cNvPr id="6" name="Text Box 8">
            <a:extLst>
              <a:ext uri="{FF2B5EF4-FFF2-40B4-BE49-F238E27FC236}">
                <a16:creationId xmlns:a16="http://schemas.microsoft.com/office/drawing/2014/main" id="{518D06D3-3729-4231-8F11-2FEE0BEB616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7" name="Line 9">
            <a:extLst>
              <a:ext uri="{FF2B5EF4-FFF2-40B4-BE49-F238E27FC236}">
                <a16:creationId xmlns:a16="http://schemas.microsoft.com/office/drawing/2014/main" id="{1C84C20E-4AD4-4448-A656-E46E9908E62A}"/>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8" name="Прямоугольник 7">
            <a:extLst>
              <a:ext uri="{FF2B5EF4-FFF2-40B4-BE49-F238E27FC236}">
                <a16:creationId xmlns:a16="http://schemas.microsoft.com/office/drawing/2014/main" id="{7A0D7B94-B9EF-46AD-9061-E473574BB9D7}"/>
              </a:ext>
            </a:extLst>
          </p:cNvPr>
          <p:cNvSpPr/>
          <p:nvPr/>
        </p:nvSpPr>
        <p:spPr>
          <a:xfrm>
            <a:off x="1225685" y="504036"/>
            <a:ext cx="10109423"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Комбинированный способ регистрации сигналов</a:t>
            </a:r>
          </a:p>
        </p:txBody>
      </p:sp>
    </p:spTree>
    <p:extLst>
      <p:ext uri="{BB962C8B-B14F-4D97-AF65-F5344CB8AC3E}">
        <p14:creationId xmlns:p14="http://schemas.microsoft.com/office/powerpoint/2010/main" val="898295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277455F5-D839-4C8C-88CE-B2B3167D8A3B}"/>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D0AC51C8-CB1F-4CA0-B58C-C9589C23A5FF}"/>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71B50BEA-DB69-4DF7-BB53-C4B97EAD560A}"/>
              </a:ext>
            </a:extLst>
          </p:cNvPr>
          <p:cNvSpPr/>
          <p:nvPr/>
        </p:nvSpPr>
        <p:spPr>
          <a:xfrm>
            <a:off x="1017917" y="504036"/>
            <a:ext cx="10679502"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Компьютерные сети. </a:t>
            </a:r>
            <a:r>
              <a:rPr lang="ru-RU" alt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Эталонная модель взаимодействия открытых систем. </a:t>
            </a:r>
            <a:endPar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Object 6">
            <a:extLst>
              <a:ext uri="{FF2B5EF4-FFF2-40B4-BE49-F238E27FC236}">
                <a16:creationId xmlns:a16="http://schemas.microsoft.com/office/drawing/2014/main" id="{7A0F44DB-1B2B-4B14-972F-66985ED79D2D}"/>
              </a:ext>
            </a:extLst>
          </p:cNvPr>
          <p:cNvGraphicFramePr>
            <a:graphicFrameLocks noChangeAspect="1"/>
          </p:cNvGraphicFramePr>
          <p:nvPr>
            <p:extLst>
              <p:ext uri="{D42A27DB-BD31-4B8C-83A1-F6EECF244321}">
                <p14:modId xmlns:p14="http://schemas.microsoft.com/office/powerpoint/2010/main" val="3271037586"/>
              </p:ext>
            </p:extLst>
          </p:nvPr>
        </p:nvGraphicFramePr>
        <p:xfrm>
          <a:off x="2834855" y="1723904"/>
          <a:ext cx="6985000" cy="3260725"/>
        </p:xfrm>
        <a:graphic>
          <a:graphicData uri="http://schemas.openxmlformats.org/presentationml/2006/ole">
            <mc:AlternateContent xmlns:mc="http://schemas.openxmlformats.org/markup-compatibility/2006">
              <mc:Choice xmlns:v="urn:schemas-microsoft-com:vml" Requires="v">
                <p:oleObj spid="_x0000_s51210" name="Точечный рисунок" r:id="rId3" imgW="5401429" imgH="2467319" progId="Paint.Picture">
                  <p:embed/>
                </p:oleObj>
              </mc:Choice>
              <mc:Fallback>
                <p:oleObj name="Точечный рисунок" r:id="rId3" imgW="5401429" imgH="2467319" progId="Paint.Picture">
                  <p:embed/>
                  <p:pic>
                    <p:nvPicPr>
                      <p:cNvPr id="7170" name="Object 6">
                        <a:extLst>
                          <a:ext uri="{FF2B5EF4-FFF2-40B4-BE49-F238E27FC236}">
                            <a16:creationId xmlns:a16="http://schemas.microsoft.com/office/drawing/2014/main" id="{46C0A223-4AFE-4751-BD2B-FC47BAC20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855" y="1723904"/>
                        <a:ext cx="6985000"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9">
            <a:extLst>
              <a:ext uri="{FF2B5EF4-FFF2-40B4-BE49-F238E27FC236}">
                <a16:creationId xmlns:a16="http://schemas.microsoft.com/office/drawing/2014/main" id="{C5BB2785-971D-4BFA-AC5D-D2462C555EEA}"/>
              </a:ext>
            </a:extLst>
          </p:cNvPr>
          <p:cNvSpPr txBox="1">
            <a:spLocks noChangeArrowheads="1"/>
          </p:cNvSpPr>
          <p:nvPr/>
        </p:nvSpPr>
        <p:spPr bwMode="auto">
          <a:xfrm>
            <a:off x="2834855" y="4929486"/>
            <a:ext cx="72009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50000"/>
              </a:spcBef>
            </a:pPr>
            <a:r>
              <a:rPr lang="ru-RU" altLang="ru-RU" sz="1400" dirty="0"/>
              <a:t>Структура эталонной модели ВОС</a:t>
            </a:r>
            <a:r>
              <a:rPr lang="ru-RU" altLang="ru-RU" dirty="0"/>
              <a:t> </a:t>
            </a:r>
          </a:p>
        </p:txBody>
      </p:sp>
      <p:sp>
        <p:nvSpPr>
          <p:cNvPr id="7" name="Text Box 10">
            <a:extLst>
              <a:ext uri="{FF2B5EF4-FFF2-40B4-BE49-F238E27FC236}">
                <a16:creationId xmlns:a16="http://schemas.microsoft.com/office/drawing/2014/main" id="{C157EAFC-D965-4350-8E3C-4951385BBC40}"/>
              </a:ext>
            </a:extLst>
          </p:cNvPr>
          <p:cNvSpPr txBox="1">
            <a:spLocks noChangeArrowheads="1"/>
          </p:cNvSpPr>
          <p:nvPr/>
        </p:nvSpPr>
        <p:spPr bwMode="auto">
          <a:xfrm>
            <a:off x="1246892" y="1060902"/>
            <a:ext cx="101094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ru-RU" altLang="ru-RU" b="1" i="1" dirty="0"/>
              <a:t>ISO</a:t>
            </a:r>
            <a:r>
              <a:rPr lang="ru-RU" altLang="ru-RU" i="1" dirty="0"/>
              <a:t> – </a:t>
            </a:r>
            <a:r>
              <a:rPr lang="ru-RU" altLang="ru-RU" i="1" dirty="0" err="1"/>
              <a:t>International</a:t>
            </a:r>
            <a:r>
              <a:rPr lang="ru-RU" altLang="ru-RU" i="1" dirty="0"/>
              <a:t> </a:t>
            </a:r>
            <a:r>
              <a:rPr lang="ru-RU" altLang="ru-RU" i="1" dirty="0" err="1"/>
              <a:t>Standard</a:t>
            </a:r>
            <a:r>
              <a:rPr lang="ru-RU" altLang="ru-RU" i="1" dirty="0"/>
              <a:t> </a:t>
            </a:r>
            <a:r>
              <a:rPr lang="ru-RU" altLang="ru-RU" i="1" dirty="0" err="1"/>
              <a:t>Organization</a:t>
            </a:r>
            <a:r>
              <a:rPr lang="ru-RU" altLang="ru-RU" i="1" dirty="0"/>
              <a:t>; Уровни эталонной модели; Протокол; Межуровневой интерфейс.</a:t>
            </a:r>
            <a:r>
              <a:rPr lang="ru-RU" altLang="ru-RU" dirty="0"/>
              <a:t> </a:t>
            </a:r>
          </a:p>
        </p:txBody>
      </p:sp>
      <p:sp>
        <p:nvSpPr>
          <p:cNvPr id="8" name="Text Box 11">
            <a:extLst>
              <a:ext uri="{FF2B5EF4-FFF2-40B4-BE49-F238E27FC236}">
                <a16:creationId xmlns:a16="http://schemas.microsoft.com/office/drawing/2014/main" id="{CC5D25DB-A958-4AA4-AAB0-0A7A7FDFFCD9}"/>
              </a:ext>
            </a:extLst>
          </p:cNvPr>
          <p:cNvSpPr txBox="1">
            <a:spLocks noChangeArrowheads="1"/>
          </p:cNvSpPr>
          <p:nvPr/>
        </p:nvSpPr>
        <p:spPr bwMode="auto">
          <a:xfrm>
            <a:off x="1017917" y="5341607"/>
            <a:ext cx="10317191"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ru-RU" altLang="ru-RU" sz="1600" dirty="0"/>
              <a:t>Совокупность процедур и правил взаимодействия объектов одноименных уровней называется </a:t>
            </a:r>
            <a:r>
              <a:rPr lang="ru-RU" altLang="ru-RU" b="1" dirty="0">
                <a:solidFill>
                  <a:srgbClr val="0033CC"/>
                </a:solidFill>
              </a:rPr>
              <a:t>протоколом</a:t>
            </a:r>
            <a:r>
              <a:rPr lang="ru-RU" altLang="ru-RU" sz="1600" b="1" dirty="0">
                <a:solidFill>
                  <a:srgbClr val="0033CC"/>
                </a:solidFill>
              </a:rPr>
              <a:t>.</a:t>
            </a:r>
            <a:r>
              <a:rPr lang="ru-RU" altLang="ru-RU" dirty="0"/>
              <a:t> </a:t>
            </a:r>
            <a:endParaRPr lang="en-US" altLang="ru-RU" dirty="0"/>
          </a:p>
          <a:p>
            <a:pPr eaLnBrk="1" hangingPunct="1">
              <a:spcBef>
                <a:spcPct val="50000"/>
              </a:spcBef>
            </a:pPr>
            <a:r>
              <a:rPr lang="ru-RU" altLang="ru-RU" sz="1600" dirty="0"/>
              <a:t>Правила взаимодействия смежных уровней одной и той же системы определяют </a:t>
            </a:r>
            <a:r>
              <a:rPr lang="ru-RU" altLang="ru-RU" b="1" dirty="0">
                <a:solidFill>
                  <a:srgbClr val="0033CC"/>
                </a:solidFill>
              </a:rPr>
              <a:t>межуровневой интерфейс</a:t>
            </a:r>
            <a:r>
              <a:rPr lang="ru-RU" altLang="ru-RU" sz="1600" dirty="0"/>
              <a:t>.</a:t>
            </a:r>
            <a:r>
              <a:rPr lang="ru-RU" altLang="ru-RU" dirty="0"/>
              <a:t> </a:t>
            </a:r>
            <a:endParaRPr lang="en-US" altLang="ru-RU" dirty="0"/>
          </a:p>
        </p:txBody>
      </p:sp>
    </p:spTree>
    <p:extLst>
      <p:ext uri="{BB962C8B-B14F-4D97-AF65-F5344CB8AC3E}">
        <p14:creationId xmlns:p14="http://schemas.microsoft.com/office/powerpoint/2010/main" val="2768811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17E76596-7AE7-4CAA-BADD-73B4A5C62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601" y="1147642"/>
            <a:ext cx="6408738"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8">
            <a:extLst>
              <a:ext uri="{FF2B5EF4-FFF2-40B4-BE49-F238E27FC236}">
                <a16:creationId xmlns:a16="http://schemas.microsoft.com/office/drawing/2014/main" id="{05778AA2-2082-43C5-8522-75D774B70414}"/>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Line 9">
            <a:extLst>
              <a:ext uri="{FF2B5EF4-FFF2-40B4-BE49-F238E27FC236}">
                <a16:creationId xmlns:a16="http://schemas.microsoft.com/office/drawing/2014/main" id="{CC3D5D2A-E8D0-4C72-B19C-3D34A7136F75}"/>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Text Box 6">
            <a:extLst>
              <a:ext uri="{FF2B5EF4-FFF2-40B4-BE49-F238E27FC236}">
                <a16:creationId xmlns:a16="http://schemas.microsoft.com/office/drawing/2014/main" id="{93EF0649-3CEF-406E-A4B1-645043D652A1}"/>
              </a:ext>
            </a:extLst>
          </p:cNvPr>
          <p:cNvSpPr txBox="1">
            <a:spLocks noChangeArrowheads="1"/>
          </p:cNvSpPr>
          <p:nvPr/>
        </p:nvSpPr>
        <p:spPr bwMode="auto">
          <a:xfrm>
            <a:off x="1812820" y="614242"/>
            <a:ext cx="84963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lnSpc>
                <a:spcPct val="70000"/>
              </a:lnSpc>
              <a:spcBef>
                <a:spcPct val="40000"/>
              </a:spcBef>
            </a:pPr>
            <a:r>
              <a:rPr lang="ru-RU" altLang="ru-RU" sz="1600" b="1" i="1" dirty="0">
                <a:solidFill>
                  <a:srgbClr val="0033CC"/>
                </a:solidFill>
              </a:rPr>
              <a:t>Эталонная модель взаимодействия открытых систем (ВОС)</a:t>
            </a:r>
            <a:r>
              <a:rPr lang="ru-RU" altLang="ru-RU" sz="1600" dirty="0">
                <a:solidFill>
                  <a:srgbClr val="0033CC"/>
                </a:solidFill>
              </a:rPr>
              <a:t> </a:t>
            </a:r>
          </a:p>
          <a:p>
            <a:pPr algn="ctr" eaLnBrk="1" hangingPunct="1">
              <a:lnSpc>
                <a:spcPct val="70000"/>
              </a:lnSpc>
              <a:spcBef>
                <a:spcPct val="40000"/>
              </a:spcBef>
            </a:pPr>
            <a:r>
              <a:rPr lang="ru-RU" altLang="ru-RU" sz="1600" i="1" dirty="0"/>
              <a:t>Уровни  и  функции  эталонной модели.</a:t>
            </a:r>
            <a:endParaRPr lang="ru-RU" altLang="ru-RU" sz="1600" dirty="0"/>
          </a:p>
        </p:txBody>
      </p:sp>
    </p:spTree>
    <p:extLst>
      <p:ext uri="{BB962C8B-B14F-4D97-AF65-F5344CB8AC3E}">
        <p14:creationId xmlns:p14="http://schemas.microsoft.com/office/powerpoint/2010/main" val="3530366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498">
            <a:extLst>
              <a:ext uri="{FF2B5EF4-FFF2-40B4-BE49-F238E27FC236}">
                <a16:creationId xmlns:a16="http://schemas.microsoft.com/office/drawing/2014/main" id="{321B8D58-B623-4C4D-B1D5-3C67D5A72286}"/>
              </a:ext>
            </a:extLst>
          </p:cNvPr>
          <p:cNvGraphicFramePr>
            <a:graphicFrameLocks noGrp="1"/>
          </p:cNvGraphicFramePr>
          <p:nvPr>
            <p:extLst>
              <p:ext uri="{D42A27DB-BD31-4B8C-83A1-F6EECF244321}">
                <p14:modId xmlns:p14="http://schemas.microsoft.com/office/powerpoint/2010/main" val="3748555985"/>
              </p:ext>
            </p:extLst>
          </p:nvPr>
        </p:nvGraphicFramePr>
        <p:xfrm>
          <a:off x="3180391" y="1346291"/>
          <a:ext cx="6264275" cy="4481514"/>
        </p:xfrm>
        <a:graphic>
          <a:graphicData uri="http://schemas.openxmlformats.org/drawingml/2006/table">
            <a:tbl>
              <a:tblPr/>
              <a:tblGrid>
                <a:gridCol w="1716088">
                  <a:extLst>
                    <a:ext uri="{9D8B030D-6E8A-4147-A177-3AD203B41FA5}">
                      <a16:colId xmlns:a16="http://schemas.microsoft.com/office/drawing/2014/main" val="20000"/>
                    </a:ext>
                  </a:extLst>
                </a:gridCol>
                <a:gridCol w="1604962">
                  <a:extLst>
                    <a:ext uri="{9D8B030D-6E8A-4147-A177-3AD203B41FA5}">
                      <a16:colId xmlns:a16="http://schemas.microsoft.com/office/drawing/2014/main" val="20001"/>
                    </a:ext>
                  </a:extLst>
                </a:gridCol>
                <a:gridCol w="1058863">
                  <a:extLst>
                    <a:ext uri="{9D8B030D-6E8A-4147-A177-3AD203B41FA5}">
                      <a16:colId xmlns:a16="http://schemas.microsoft.com/office/drawing/2014/main" val="20002"/>
                    </a:ext>
                  </a:extLst>
                </a:gridCol>
                <a:gridCol w="711200">
                  <a:extLst>
                    <a:ext uri="{9D8B030D-6E8A-4147-A177-3AD203B41FA5}">
                      <a16:colId xmlns:a16="http://schemas.microsoft.com/office/drawing/2014/main" val="20003"/>
                    </a:ext>
                  </a:extLst>
                </a:gridCol>
                <a:gridCol w="1173162">
                  <a:extLst>
                    <a:ext uri="{9D8B030D-6E8A-4147-A177-3AD203B41FA5}">
                      <a16:colId xmlns:a16="http://schemas.microsoft.com/office/drawing/2014/main" val="20004"/>
                    </a:ext>
                  </a:extLst>
                </a:gridCol>
              </a:tblGrid>
              <a:tr h="274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Уровни</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Стеки протоколов</a:t>
                      </a:r>
                      <a:endParaRPr kumimoji="0" lang="ru-RU" sz="1000" b="1" i="0" u="none" strike="noStrike" cap="none" normalizeH="0" baseline="0">
                        <a:ln>
                          <a:noFill/>
                        </a:ln>
                        <a:solidFill>
                          <a:srgbClr val="0B02BE"/>
                        </a:solidFill>
                        <a:effectLst/>
                        <a:latin typeface="Times New Roman" pitchFamily="18" charset="0"/>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4572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dirty="0">
                          <a:ln>
                            <a:noFill/>
                          </a:ln>
                          <a:solidFill>
                            <a:schemeClr val="tx1"/>
                          </a:solidFill>
                          <a:effectLst/>
                          <a:latin typeface="Times New Roman" pitchFamily="18" charset="0"/>
                          <a:cs typeface="Times New Roman" pitchFamily="18" charset="0"/>
                        </a:rPr>
                        <a:t>Модель </a:t>
                      </a:r>
                      <a:endParaRPr kumimoji="0" lang="ru-RU" sz="10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dirty="0">
                          <a:ln>
                            <a:noFill/>
                          </a:ln>
                          <a:solidFill>
                            <a:schemeClr val="tx1"/>
                          </a:solidFill>
                          <a:effectLst/>
                          <a:latin typeface="Times New Roman" pitchFamily="18" charset="0"/>
                          <a:cs typeface="Times New Roman" pitchFamily="18" charset="0"/>
                        </a:rPr>
                        <a:t>OSI</a:t>
                      </a:r>
                      <a:endParaRPr kumimoji="0" lang="ru-RU" sz="1800" b="1" i="0" u="none" strike="noStrike" cap="none" normalizeH="0" baseline="0" dirty="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OSI</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TCP/IP</a:t>
                      </a:r>
                      <a:endParaRPr kumimoji="0" lang="ru-RU" sz="1000" b="1" i="0" u="none" strike="noStrike" cap="none" normalizeH="0" baseline="0">
                        <a:ln>
                          <a:noFill/>
                        </a:ln>
                        <a:solidFill>
                          <a:srgbClr val="990099"/>
                        </a:solidFill>
                        <a:effectLst/>
                        <a:latin typeface="Times New Roman" pitchFamily="18" charset="0"/>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09900"/>
                          </a:solidFill>
                          <a:effectLst/>
                          <a:latin typeface="Times New Roman" pitchFamily="18" charset="0"/>
                          <a:cs typeface="Times New Roman" pitchFamily="18" charset="0"/>
                        </a:rPr>
                        <a:t>Novell</a:t>
                      </a:r>
                      <a:endParaRPr kumimoji="0" lang="ru-RU" sz="1800" b="1" i="0" u="none" strike="noStrike" cap="none" normalizeH="0" baseline="0">
                        <a:ln>
                          <a:noFill/>
                        </a:ln>
                        <a:solidFill>
                          <a:srgbClr val="0099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IBM/</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Microsoft</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17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Прикладной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X.400  </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X.500  </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FTAM</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dirty="0" err="1">
                          <a:ln>
                            <a:noFill/>
                          </a:ln>
                          <a:solidFill>
                            <a:srgbClr val="990099"/>
                          </a:solidFill>
                          <a:effectLst/>
                          <a:latin typeface="Times New Roman" pitchFamily="18" charset="0"/>
                          <a:cs typeface="Times New Roman" pitchFamily="18" charset="0"/>
                        </a:rPr>
                        <a:t>Telnet</a:t>
                      </a:r>
                      <a:r>
                        <a:rPr kumimoji="0" lang="ru-RU" sz="1200" b="1" i="0" u="none" strike="noStrike" cap="none" normalizeH="0" baseline="0" dirty="0">
                          <a:ln>
                            <a:noFill/>
                          </a:ln>
                          <a:solidFill>
                            <a:srgbClr val="990099"/>
                          </a:solidFill>
                          <a:effectLst/>
                          <a:latin typeface="Times New Roman" pitchFamily="18" charset="0"/>
                          <a:cs typeface="Times New Roman" pitchFamily="18" charset="0"/>
                        </a:rPr>
                        <a:t> </a:t>
                      </a:r>
                      <a:endParaRPr kumimoji="0" lang="ru-RU" sz="1000" b="1" i="0" u="none" strike="noStrike" cap="none" normalizeH="0" baseline="0" dirty="0">
                        <a:ln>
                          <a:noFill/>
                        </a:ln>
                        <a:solidFill>
                          <a:srgbClr val="990099"/>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dirty="0">
                          <a:ln>
                            <a:noFill/>
                          </a:ln>
                          <a:solidFill>
                            <a:srgbClr val="990099"/>
                          </a:solidFill>
                          <a:effectLst/>
                          <a:latin typeface="Times New Roman" pitchFamily="18" charset="0"/>
                          <a:cs typeface="Times New Roman" pitchFamily="18" charset="0"/>
                        </a:rPr>
                        <a:t>FTP </a:t>
                      </a:r>
                      <a:endParaRPr kumimoji="0" lang="ru-RU" sz="1000" b="1" i="0" u="none" strike="noStrike" cap="none" normalizeH="0" baseline="0" dirty="0">
                        <a:ln>
                          <a:noFill/>
                        </a:ln>
                        <a:solidFill>
                          <a:srgbClr val="990099"/>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dirty="0">
                          <a:ln>
                            <a:noFill/>
                          </a:ln>
                          <a:solidFill>
                            <a:srgbClr val="990099"/>
                          </a:solidFill>
                          <a:effectLst/>
                          <a:latin typeface="Times New Roman" pitchFamily="18" charset="0"/>
                          <a:cs typeface="Times New Roman" pitchFamily="18" charset="0"/>
                        </a:rPr>
                        <a:t>SNMP WWW</a:t>
                      </a:r>
                      <a:endParaRPr kumimoji="0" lang="ru-RU" sz="1800" b="1" i="0" u="none" strike="noStrike" cap="none" normalizeH="0" baseline="0" dirty="0">
                        <a:ln>
                          <a:noFill/>
                        </a:ln>
                        <a:solidFill>
                          <a:srgbClr val="990099"/>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just" defTabSz="914400" rtl="0" eaLnBrk="1" fontAlgn="base" latinLnBrk="0" hangingPunct="1">
                        <a:lnSpc>
                          <a:spcPct val="100000"/>
                        </a:lnSpc>
                        <a:spcBef>
                          <a:spcPct val="0"/>
                        </a:spcBef>
                        <a:spcAft>
                          <a:spcPct val="0"/>
                        </a:spcAft>
                        <a:buClrTx/>
                        <a:buSzTx/>
                        <a:buFontTx/>
                        <a:buNone/>
                        <a:tabLst>
                          <a:tab pos="449263" algn="r"/>
                          <a:tab pos="2743200" algn="ctr"/>
                          <a:tab pos="5486400" algn="r"/>
                        </a:tabLst>
                      </a:pPr>
                      <a:r>
                        <a:rPr kumimoji="0" lang="ru-RU" sz="1200" b="1" i="0" u="none" strike="noStrike" cap="none" normalizeH="0" baseline="0" dirty="0">
                          <a:ln>
                            <a:noFill/>
                          </a:ln>
                          <a:solidFill>
                            <a:srgbClr val="009900"/>
                          </a:solidFill>
                          <a:effectLst/>
                          <a:latin typeface="Times New Roman" pitchFamily="18" charset="0"/>
                          <a:cs typeface="Times New Roman" pitchFamily="18" charset="0"/>
                        </a:rPr>
                        <a:t>NCP</a:t>
                      </a:r>
                      <a:endParaRPr kumimoji="0" lang="ru-RU" sz="1000" b="1" i="0" u="none" strike="noStrike" cap="none" normalizeH="0" baseline="0" dirty="0">
                        <a:ln>
                          <a:noFill/>
                        </a:ln>
                        <a:solidFill>
                          <a:srgbClr val="0099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49263" algn="r"/>
                          <a:tab pos="2743200" algn="ctr"/>
                          <a:tab pos="5486400" algn="r"/>
                        </a:tabLst>
                      </a:pPr>
                      <a:r>
                        <a:rPr kumimoji="0" lang="ru-RU" sz="1200" b="1" i="0" u="none" strike="noStrike" cap="none" normalizeH="0" baseline="0" dirty="0">
                          <a:ln>
                            <a:noFill/>
                          </a:ln>
                          <a:solidFill>
                            <a:srgbClr val="009900"/>
                          </a:solidFill>
                          <a:effectLst/>
                          <a:latin typeface="Times New Roman" pitchFamily="18" charset="0"/>
                          <a:cs typeface="Times New Roman" pitchFamily="18" charset="0"/>
                        </a:rPr>
                        <a:t>SAP</a:t>
                      </a:r>
                      <a:endParaRPr kumimoji="0" lang="ru-RU" sz="1800" b="1" i="0" u="none" strike="noStrike" cap="none" normalizeH="0" baseline="0" dirty="0">
                        <a:ln>
                          <a:noFill/>
                        </a:ln>
                        <a:solidFill>
                          <a:srgbClr val="0099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tab pos="449263" algn="r"/>
                          <a:tab pos="2743200" algn="ctr"/>
                          <a:tab pos="5486400" algn="r"/>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SMB</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Представительный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dirty="0">
                          <a:ln>
                            <a:noFill/>
                          </a:ln>
                          <a:solidFill>
                            <a:srgbClr val="CC3300"/>
                          </a:solidFill>
                          <a:effectLst/>
                          <a:latin typeface="Times New Roman" pitchFamily="18" charset="0"/>
                          <a:cs typeface="Times New Roman" pitchFamily="18" charset="0"/>
                        </a:rPr>
                        <a:t>Представительный  </a:t>
                      </a:r>
                      <a:endParaRPr kumimoji="0" lang="ru-RU" sz="1000" b="1" i="0" u="none" strike="noStrike" cap="none" normalizeH="0" baseline="0" dirty="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dirty="0">
                          <a:ln>
                            <a:noFill/>
                          </a:ln>
                          <a:solidFill>
                            <a:srgbClr val="CC3300"/>
                          </a:solidFill>
                          <a:effectLst/>
                          <a:latin typeface="Times New Roman" pitchFamily="18" charset="0"/>
                          <a:cs typeface="Times New Roman" pitchFamily="18" charset="0"/>
                        </a:rPr>
                        <a:t>OSI</a:t>
                      </a:r>
                      <a:endParaRPr kumimoji="0" lang="ru-RU" sz="1800" b="1" i="0" u="none" strike="noStrike" cap="none" normalizeH="0" baseline="0" dirty="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tc vMerge="1">
                  <a:txBody>
                    <a:bodyPr/>
                    <a:lstStyle/>
                    <a:p>
                      <a:endParaRPr lang="ru-RU"/>
                    </a:p>
                  </a:txBody>
                  <a:tcPr/>
                </a:tc>
                <a:tc vMerge="1">
                  <a:txBody>
                    <a:bodyPr/>
                    <a:lstStyle/>
                    <a:p>
                      <a:endParaRPr lang="ru-RU"/>
                    </a:p>
                  </a:txBody>
                  <a:tcPr/>
                </a:tc>
                <a:extLst>
                  <a:ext uri="{0D108BD9-81ED-4DB2-BD59-A6C34878D82A}">
                    <a16:rowId xmlns:a16="http://schemas.microsoft.com/office/drawing/2014/main" val="10003"/>
                  </a:ext>
                </a:extLst>
              </a:tr>
              <a:tr h="4572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Сеансовый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Сеансовый  </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OSI</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TCP</a:t>
                      </a:r>
                      <a:endParaRPr kumimoji="0" lang="ru-RU" sz="1000" b="1" i="0" u="none" strike="noStrike" cap="none" normalizeH="0" baseline="0">
                        <a:ln>
                          <a:noFill/>
                        </a:ln>
                        <a:solidFill>
                          <a:srgbClr val="990099"/>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UDP</a:t>
                      </a:r>
                      <a:endParaRPr kumimoji="0" lang="ru-RU" sz="1800" b="1" i="0" u="none" strike="noStrike" cap="none" normalizeH="0" baseline="0">
                        <a:ln>
                          <a:noFill/>
                        </a:ln>
                        <a:solidFill>
                          <a:srgbClr val="990099"/>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NetBEUI</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NetBIOS</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Транспортный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Транспортный  </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OSI</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09900"/>
                          </a:solidFill>
                          <a:effectLst/>
                          <a:latin typeface="Times New Roman" pitchFamily="18" charset="0"/>
                          <a:cs typeface="Times New Roman" pitchFamily="18" charset="0"/>
                        </a:rPr>
                        <a:t>SPX</a:t>
                      </a:r>
                      <a:endParaRPr kumimoji="0" lang="ru-RU" sz="1800" b="1" i="0" u="none" strike="noStrike" cap="none" normalizeH="0" baseline="0">
                        <a:ln>
                          <a:noFill/>
                        </a:ln>
                        <a:solidFill>
                          <a:srgbClr val="0099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extLst>
                  <a:ext uri="{0D108BD9-81ED-4DB2-BD59-A6C34878D82A}">
                    <a16:rowId xmlns:a16="http://schemas.microsoft.com/office/drawing/2014/main" val="10005"/>
                  </a:ext>
                </a:extLst>
              </a:tr>
              <a:tr h="823076">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Сетевой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ES-ES</a:t>
                      </a:r>
                      <a:endParaRPr kumimoji="0" lang="ru-RU" sz="1000" b="1" i="0" u="none" strike="noStrike" cap="none" normalizeH="0" baseline="0">
                        <a:ln>
                          <a:noFill/>
                        </a:ln>
                        <a:solidFill>
                          <a:srgbClr val="CC33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CC3300"/>
                          </a:solidFill>
                          <a:effectLst/>
                          <a:latin typeface="Times New Roman" pitchFamily="18" charset="0"/>
                          <a:cs typeface="Times New Roman" pitchFamily="18" charset="0"/>
                        </a:rPr>
                        <a:t>IS-IS</a:t>
                      </a:r>
                      <a:endParaRPr kumimoji="0" lang="ru-RU" sz="1800" b="1" i="0" u="none" strike="noStrike" cap="none" normalizeH="0" baseline="0">
                        <a:ln>
                          <a:noFill/>
                        </a:ln>
                        <a:solidFill>
                          <a:srgbClr val="CC33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IP</a:t>
                      </a:r>
                      <a:endParaRPr kumimoji="0" lang="ru-RU" sz="1000" b="1" i="0" u="none" strike="noStrike" cap="none" normalizeH="0" baseline="0">
                        <a:ln>
                          <a:noFill/>
                        </a:ln>
                        <a:solidFill>
                          <a:srgbClr val="990099"/>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ICMP; IGMP</a:t>
                      </a:r>
                      <a:endParaRPr kumimoji="0" lang="ru-RU" sz="1000" b="1" i="0" u="none" strike="noStrike" cap="none" normalizeH="0" baseline="0">
                        <a:ln>
                          <a:noFill/>
                        </a:ln>
                        <a:solidFill>
                          <a:srgbClr val="990099"/>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RIP; OSPF</a:t>
                      </a:r>
                      <a:endParaRPr kumimoji="0" lang="ru-RU" sz="1800" b="1" i="0" u="none" strike="noStrike" cap="none" normalizeH="0" baseline="0">
                        <a:ln>
                          <a:noFill/>
                        </a:ln>
                        <a:solidFill>
                          <a:srgbClr val="990099"/>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09900"/>
                          </a:solidFill>
                          <a:effectLst/>
                          <a:latin typeface="Times New Roman" pitchFamily="18" charset="0"/>
                          <a:cs typeface="Times New Roman" pitchFamily="18" charset="0"/>
                        </a:rPr>
                        <a:t>IPX</a:t>
                      </a:r>
                      <a:endParaRPr kumimoji="0" lang="ru-RU" sz="1000" b="1" i="0" u="none" strike="noStrike" cap="none" normalizeH="0" baseline="0">
                        <a:ln>
                          <a:noFill/>
                        </a:ln>
                        <a:solidFill>
                          <a:srgbClr val="0099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009900"/>
                          </a:solidFill>
                          <a:effectLst/>
                          <a:latin typeface="Times New Roman" pitchFamily="18" charset="0"/>
                          <a:cs typeface="Times New Roman" pitchFamily="18" charset="0"/>
                        </a:rPr>
                        <a:t>RIP</a:t>
                      </a:r>
                      <a:endParaRPr kumimoji="0" lang="ru-RU" sz="1000" b="1" i="0" u="none" strike="noStrike" cap="none" normalizeH="0" baseline="0">
                        <a:ln>
                          <a:noFill/>
                        </a:ln>
                        <a:solidFill>
                          <a:srgbClr val="009900"/>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1200" b="1" i="0" u="none" strike="noStrike" cap="none" normalizeH="0" baseline="0">
                          <a:ln>
                            <a:noFill/>
                          </a:ln>
                          <a:solidFill>
                            <a:srgbClr val="009900"/>
                          </a:solidFill>
                          <a:effectLst/>
                          <a:latin typeface="Times New Roman" pitchFamily="18" charset="0"/>
                          <a:cs typeface="Times New Roman" pitchFamily="18" charset="0"/>
                        </a:rPr>
                        <a:t>NLSP</a:t>
                      </a:r>
                      <a:endParaRPr kumimoji="0" lang="ru-RU" sz="1800" b="1" i="0" u="none" strike="noStrike" cap="none" normalizeH="0" baseline="0">
                        <a:ln>
                          <a:noFill/>
                        </a:ln>
                        <a:solidFill>
                          <a:srgbClr val="009900"/>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ru-RU" sz="2800" b="1" i="0" u="none" strike="noStrike" cap="none" normalizeH="0" baseline="0">
                        <a:ln>
                          <a:noFill/>
                        </a:ln>
                        <a:solidFill>
                          <a:schemeClr val="tx1"/>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Канальный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990099"/>
                          </a:solidFill>
                          <a:effectLst/>
                          <a:latin typeface="Times New Roman" pitchFamily="18" charset="0"/>
                          <a:cs typeface="Times New Roman" pitchFamily="18" charset="0"/>
                        </a:rPr>
                        <a:t>Ethernet, Token Ring, FDDI, Fast Ethernet, X.25, ATM, SLIP, PPP и др.</a:t>
                      </a:r>
                      <a:endParaRPr kumimoji="0" lang="ru-RU" sz="1800" b="1" i="0" u="none" strike="noStrike" cap="none" normalizeH="0" baseline="0">
                        <a:ln>
                          <a:noFill/>
                        </a:ln>
                        <a:solidFill>
                          <a:srgbClr val="990099"/>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7"/>
                  </a:ext>
                </a:extLst>
              </a:tr>
              <a:tr h="4572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a:ln>
                            <a:noFill/>
                          </a:ln>
                          <a:solidFill>
                            <a:srgbClr val="0B02BE"/>
                          </a:solidFill>
                          <a:effectLst/>
                          <a:latin typeface="Times New Roman" pitchFamily="18" charset="0"/>
                          <a:cs typeface="Times New Roman" pitchFamily="18" charset="0"/>
                        </a:rPr>
                        <a:t>Физический</a:t>
                      </a:r>
                      <a:endParaRPr kumimoji="0" lang="ru-RU" sz="1800" b="1" i="0" u="none" strike="noStrike" cap="none" normalizeH="0" baseline="0">
                        <a:ln>
                          <a:noFill/>
                        </a:ln>
                        <a:solidFill>
                          <a:srgbClr val="0B02BE"/>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dirty="0">
                          <a:ln>
                            <a:noFill/>
                          </a:ln>
                          <a:solidFill>
                            <a:srgbClr val="990099"/>
                          </a:solidFill>
                          <a:effectLst/>
                          <a:latin typeface="Times New Roman" pitchFamily="18" charset="0"/>
                          <a:cs typeface="Times New Roman" pitchFamily="18" charset="0"/>
                        </a:rPr>
                        <a:t>Витые пары, коаксиальный кабель, волоконно-оптические линии, инфракрасное и радиочастотное излучение</a:t>
                      </a:r>
                      <a:endParaRPr kumimoji="0" lang="ru-RU" sz="1800" b="1" i="0" u="none" strike="noStrike" cap="none" normalizeH="0" baseline="0" dirty="0">
                        <a:ln>
                          <a:noFill/>
                        </a:ln>
                        <a:solidFill>
                          <a:srgbClr val="990099"/>
                        </a:solidFill>
                        <a:effectLst/>
                        <a:latin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8"/>
                  </a:ext>
                </a:extLst>
              </a:tr>
            </a:tbl>
          </a:graphicData>
        </a:graphic>
      </p:graphicFrame>
      <p:sp>
        <p:nvSpPr>
          <p:cNvPr id="4" name="Text Box 8">
            <a:extLst>
              <a:ext uri="{FF2B5EF4-FFF2-40B4-BE49-F238E27FC236}">
                <a16:creationId xmlns:a16="http://schemas.microsoft.com/office/drawing/2014/main" id="{25AEE818-23C6-4BEF-9E08-7CD916D2F17C}"/>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B0F39E64-DAA3-4B0E-9B2C-0A49428890A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FAB42A67-4EBB-4E59-8357-3F6FF54AFDD7}"/>
              </a:ext>
            </a:extLst>
          </p:cNvPr>
          <p:cNvSpPr/>
          <p:nvPr/>
        </p:nvSpPr>
        <p:spPr>
          <a:xfrm>
            <a:off x="1225685" y="504036"/>
            <a:ext cx="10109423" cy="369332"/>
          </a:xfrm>
          <a:prstGeom prst="rect">
            <a:avLst/>
          </a:prstGeom>
        </p:spPr>
        <p:txBody>
          <a:bodyPr wrap="square">
            <a:spAutoFit/>
          </a:bodyPr>
          <a:lstStyle/>
          <a:p>
            <a:pPr algn="ctr"/>
            <a:r>
              <a:rPr lang="ru-RU" b="1" spc="100" dirty="0">
                <a:solidFill>
                  <a:srgbClr val="0033CC"/>
                </a:solidFill>
                <a:latin typeface="Verdana" panose="020B0604030504040204" pitchFamily="34" charset="0"/>
              </a:rPr>
              <a:t>Компьютерные сети. Стеки протоколов.</a:t>
            </a:r>
          </a:p>
        </p:txBody>
      </p:sp>
    </p:spTree>
    <p:extLst>
      <p:ext uri="{BB962C8B-B14F-4D97-AF65-F5344CB8AC3E}">
        <p14:creationId xmlns:p14="http://schemas.microsoft.com/office/powerpoint/2010/main" val="2141338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8" descr="Инкапс">
            <a:extLst>
              <a:ext uri="{FF2B5EF4-FFF2-40B4-BE49-F238E27FC236}">
                <a16:creationId xmlns:a16="http://schemas.microsoft.com/office/drawing/2014/main" id="{6922A4E0-1D7A-4755-9D2F-C3368E1F6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833389" y="1159057"/>
            <a:ext cx="6707426" cy="4662743"/>
          </a:xfrm>
          <a:prstGeom prst="rect">
            <a:avLst/>
          </a:prstGeom>
          <a:noFill/>
        </p:spPr>
      </p:pic>
      <p:sp>
        <p:nvSpPr>
          <p:cNvPr id="4" name="Text Box 8">
            <a:extLst>
              <a:ext uri="{FF2B5EF4-FFF2-40B4-BE49-F238E27FC236}">
                <a16:creationId xmlns:a16="http://schemas.microsoft.com/office/drawing/2014/main" id="{CD7ADD6A-9970-4FA6-A6B6-402D562B5163}"/>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693661AC-48CC-4A61-B5FD-A5A73564ABB6}"/>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75D357B4-B115-4E69-9B1A-591A2E731ED1}"/>
              </a:ext>
            </a:extLst>
          </p:cNvPr>
          <p:cNvSpPr/>
          <p:nvPr/>
        </p:nvSpPr>
        <p:spPr>
          <a:xfrm>
            <a:off x="1225685" y="504036"/>
            <a:ext cx="10109423" cy="369332"/>
          </a:xfrm>
          <a:prstGeom prst="rect">
            <a:avLst/>
          </a:prstGeom>
        </p:spPr>
        <p:txBody>
          <a:bodyPr wrap="square">
            <a:spAutoFit/>
          </a:bodyPr>
          <a:lstStyle/>
          <a:p>
            <a:pPr algn="ctr"/>
            <a:r>
              <a:rPr lang="ru-RU" b="1" cap="all" spc="100" dirty="0">
                <a:solidFill>
                  <a:srgbClr val="0033CC"/>
                </a:solidFill>
                <a:latin typeface="Verdana" panose="020B0604030504040204" pitchFamily="34" charset="0"/>
              </a:rPr>
              <a:t>Стек протоколов </a:t>
            </a:r>
            <a:r>
              <a:rPr lang="ru-RU" altLang="ru-RU" b="1" cap="all" dirty="0">
                <a:solidFill>
                  <a:srgbClr val="C00000"/>
                </a:solidFill>
                <a:latin typeface="Verdana" panose="020B0604030504040204" pitchFamily="34" charset="0"/>
                <a:ea typeface="Verdana" panose="020B0604030504040204" pitchFamily="34" charset="0"/>
                <a:cs typeface="Verdana" panose="020B0604030504040204" pitchFamily="34" charset="0"/>
              </a:rPr>
              <a:t>TCP/IP</a:t>
            </a:r>
            <a:r>
              <a:rPr lang="ru-RU" altLang="ru-RU" b="1" cap="all" dirty="0">
                <a:solidFill>
                  <a:srgbClr val="0033CC"/>
                </a:solidFill>
                <a:latin typeface="Verdana" panose="020B0604030504040204" pitchFamily="34" charset="0"/>
                <a:ea typeface="Verdana" panose="020B0604030504040204" pitchFamily="34" charset="0"/>
                <a:cs typeface="Verdana" panose="020B0604030504040204" pitchFamily="34" charset="0"/>
              </a:rPr>
              <a:t>.    Схема инкапсуляции данны</a:t>
            </a:r>
            <a:r>
              <a:rPr lang="ru-RU" alt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х. </a:t>
            </a:r>
            <a:endPar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93263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F37FDFF7-7982-4ED2-AB0A-A62F0809BF62}"/>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121996C-AA38-4905-8FBD-18B328B024A9}"/>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DFF01923-E289-4E23-B7CF-70EC2E6E316A}"/>
              </a:ext>
            </a:extLst>
          </p:cNvPr>
          <p:cNvSpPr/>
          <p:nvPr/>
        </p:nvSpPr>
        <p:spPr>
          <a:xfrm>
            <a:off x="1225686" y="504036"/>
            <a:ext cx="9785214" cy="1000274"/>
          </a:xfrm>
          <a:prstGeom prst="rect">
            <a:avLst/>
          </a:prstGeom>
        </p:spPr>
        <p:txBody>
          <a:bodyPr wrap="square">
            <a:spAutoFit/>
          </a:bodyPr>
          <a:lstStyle/>
          <a:p>
            <a:pPr algn="ctr">
              <a:spcAft>
                <a:spcPts val="600"/>
              </a:spcAft>
            </a:pPr>
            <a:r>
              <a:rPr lang="ru-RU" b="1" spc="100" dirty="0">
                <a:solidFill>
                  <a:srgbClr val="0033CC"/>
                </a:solidFill>
                <a:latin typeface="Verdana" panose="020B0604030504040204" pitchFamily="34" charset="0"/>
              </a:rPr>
              <a:t>Коммутация в инфокоммуникационных системах. Способы коммутации. </a:t>
            </a:r>
          </a:p>
          <a:p>
            <a:pPr algn="ctr"/>
            <a:r>
              <a:rPr lang="ru-RU" altLang="ru-RU" dirty="0"/>
              <a:t>Коммутация каналов; коммутация сообщений; коммутация пакетов</a:t>
            </a:r>
            <a:endParaRPr lang="ru-RU" b="1" spc="100" dirty="0">
              <a:latin typeface="Verdana" panose="020B0604030504040204" pitchFamily="34" charset="0"/>
            </a:endParaRPr>
          </a:p>
        </p:txBody>
      </p:sp>
      <p:grpSp>
        <p:nvGrpSpPr>
          <p:cNvPr id="7" name="Group 78">
            <a:extLst>
              <a:ext uri="{FF2B5EF4-FFF2-40B4-BE49-F238E27FC236}">
                <a16:creationId xmlns:a16="http://schemas.microsoft.com/office/drawing/2014/main" id="{A884DC8C-1BB4-4948-9E31-877C683A0FD3}"/>
              </a:ext>
            </a:extLst>
          </p:cNvPr>
          <p:cNvGrpSpPr>
            <a:grpSpLocks/>
          </p:cNvGrpSpPr>
          <p:nvPr/>
        </p:nvGrpSpPr>
        <p:grpSpPr bwMode="auto">
          <a:xfrm>
            <a:off x="2776659" y="1708602"/>
            <a:ext cx="7294562" cy="4692650"/>
            <a:chOff x="567" y="890"/>
            <a:chExt cx="4595" cy="2956"/>
          </a:xfrm>
        </p:grpSpPr>
        <p:grpSp>
          <p:nvGrpSpPr>
            <p:cNvPr id="8" name="Group 79">
              <a:extLst>
                <a:ext uri="{FF2B5EF4-FFF2-40B4-BE49-F238E27FC236}">
                  <a16:creationId xmlns:a16="http://schemas.microsoft.com/office/drawing/2014/main" id="{C92BE0D0-AE95-4BF4-A21D-66944CCB175B}"/>
                </a:ext>
              </a:extLst>
            </p:cNvPr>
            <p:cNvGrpSpPr>
              <a:grpSpLocks/>
            </p:cNvGrpSpPr>
            <p:nvPr/>
          </p:nvGrpSpPr>
          <p:grpSpPr bwMode="auto">
            <a:xfrm>
              <a:off x="1020" y="890"/>
              <a:ext cx="3198" cy="1277"/>
              <a:chOff x="2109" y="2280"/>
              <a:chExt cx="7995" cy="3192"/>
            </a:xfrm>
          </p:grpSpPr>
          <p:graphicFrame>
            <p:nvGraphicFramePr>
              <p:cNvPr id="14" name="Object 80">
                <a:extLst>
                  <a:ext uri="{FF2B5EF4-FFF2-40B4-BE49-F238E27FC236}">
                    <a16:creationId xmlns:a16="http://schemas.microsoft.com/office/drawing/2014/main" id="{DB8F16FA-3EE5-48E6-BE75-70E5530C307F}"/>
                  </a:ext>
                </a:extLst>
              </p:cNvPr>
              <p:cNvGraphicFramePr>
                <a:graphicFrameLocks noChangeAspect="1"/>
              </p:cNvGraphicFramePr>
              <p:nvPr/>
            </p:nvGraphicFramePr>
            <p:xfrm>
              <a:off x="2109" y="2280"/>
              <a:ext cx="7995" cy="2760"/>
            </p:xfrm>
            <a:graphic>
              <a:graphicData uri="http://schemas.openxmlformats.org/presentationml/2006/ole">
                <mc:AlternateContent xmlns:mc="http://schemas.openxmlformats.org/markup-compatibility/2006">
                  <mc:Choice xmlns:v="urn:schemas-microsoft-com:vml" Requires="v">
                    <p:oleObj spid="_x0000_s52250" name="Точечный рисунок" r:id="rId3" imgW="5076190" imgH="1752381" progId="Paint.Picture">
                      <p:embed/>
                    </p:oleObj>
                  </mc:Choice>
                  <mc:Fallback>
                    <p:oleObj name="Точечный рисунок" r:id="rId3" imgW="5076190" imgH="1752381" progId="Paint.Picture">
                      <p:embed/>
                      <p:pic>
                        <p:nvPicPr>
                          <p:cNvPr id="6156" name="Object 80">
                            <a:extLst>
                              <a:ext uri="{FF2B5EF4-FFF2-40B4-BE49-F238E27FC236}">
                                <a16:creationId xmlns:a16="http://schemas.microsoft.com/office/drawing/2014/main" id="{353F0F64-1FD0-409E-80FB-64E668368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 y="2280"/>
                            <a:ext cx="7995" cy="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 Box 81">
                <a:extLst>
                  <a:ext uri="{FF2B5EF4-FFF2-40B4-BE49-F238E27FC236}">
                    <a16:creationId xmlns:a16="http://schemas.microsoft.com/office/drawing/2014/main" id="{280930EA-C33E-4D62-BE64-5E3BAA9EB7E3}"/>
                  </a:ext>
                </a:extLst>
              </p:cNvPr>
              <p:cNvSpPr txBox="1">
                <a:spLocks noChangeArrowheads="1"/>
              </p:cNvSpPr>
              <p:nvPr/>
            </p:nvSpPr>
            <p:spPr bwMode="auto">
              <a:xfrm>
                <a:off x="2166" y="5130"/>
                <a:ext cx="7809" cy="3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sz="1200"/>
                  <a:t>Схема городской телефонной сети с коммутацией каналов</a:t>
                </a:r>
                <a:endParaRPr lang="ru-RU" altLang="ru-RU"/>
              </a:p>
            </p:txBody>
          </p:sp>
        </p:grpSp>
        <p:grpSp>
          <p:nvGrpSpPr>
            <p:cNvPr id="9" name="Group 82">
              <a:extLst>
                <a:ext uri="{FF2B5EF4-FFF2-40B4-BE49-F238E27FC236}">
                  <a16:creationId xmlns:a16="http://schemas.microsoft.com/office/drawing/2014/main" id="{E50124D0-C75E-47EB-89BF-270EE3EABB13}"/>
                </a:ext>
              </a:extLst>
            </p:cNvPr>
            <p:cNvGrpSpPr>
              <a:grpSpLocks/>
            </p:cNvGrpSpPr>
            <p:nvPr/>
          </p:nvGrpSpPr>
          <p:grpSpPr bwMode="auto">
            <a:xfrm>
              <a:off x="2517" y="2387"/>
              <a:ext cx="2645" cy="1414"/>
              <a:chOff x="2793" y="1938"/>
              <a:chExt cx="6612" cy="3534"/>
            </a:xfrm>
          </p:grpSpPr>
          <p:sp>
            <p:nvSpPr>
              <p:cNvPr id="12" name="Text Box 83">
                <a:extLst>
                  <a:ext uri="{FF2B5EF4-FFF2-40B4-BE49-F238E27FC236}">
                    <a16:creationId xmlns:a16="http://schemas.microsoft.com/office/drawing/2014/main" id="{9F8C4C04-CF75-4469-B3A4-E79D083A0A5C}"/>
                  </a:ext>
                </a:extLst>
              </p:cNvPr>
              <p:cNvSpPr txBox="1">
                <a:spLocks noChangeArrowheads="1"/>
              </p:cNvSpPr>
              <p:nvPr/>
            </p:nvSpPr>
            <p:spPr bwMode="auto">
              <a:xfrm>
                <a:off x="2793" y="5187"/>
                <a:ext cx="6612" cy="2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sz="1200">
                    <a:solidFill>
                      <a:srgbClr val="000000"/>
                    </a:solidFill>
                    <a:latin typeface="Times" panose="02020603050405020304" pitchFamily="18" charset="0"/>
                  </a:rPr>
                  <a:t>Матрица пространственного коммутатора</a:t>
                </a:r>
                <a:endParaRPr lang="ru-RU" altLang="ru-RU" sz="1200">
                  <a:solidFill>
                    <a:srgbClr val="000000"/>
                  </a:solidFill>
                </a:endParaRPr>
              </a:p>
              <a:p>
                <a:pPr eaLnBrk="1" hangingPunct="1"/>
                <a:endParaRPr lang="ru-RU" altLang="ru-RU"/>
              </a:p>
            </p:txBody>
          </p:sp>
          <p:graphicFrame>
            <p:nvGraphicFramePr>
              <p:cNvPr id="13" name="Object 84">
                <a:extLst>
                  <a:ext uri="{FF2B5EF4-FFF2-40B4-BE49-F238E27FC236}">
                    <a16:creationId xmlns:a16="http://schemas.microsoft.com/office/drawing/2014/main" id="{18EB0818-83E3-4707-8695-D09A15FDCD28}"/>
                  </a:ext>
                </a:extLst>
              </p:cNvPr>
              <p:cNvGraphicFramePr>
                <a:graphicFrameLocks noChangeAspect="1"/>
              </p:cNvGraphicFramePr>
              <p:nvPr/>
            </p:nvGraphicFramePr>
            <p:xfrm>
              <a:off x="2907" y="1938"/>
              <a:ext cx="6390" cy="3090"/>
            </p:xfrm>
            <a:graphic>
              <a:graphicData uri="http://schemas.openxmlformats.org/presentationml/2006/ole">
                <mc:AlternateContent xmlns:mc="http://schemas.openxmlformats.org/markup-compatibility/2006">
                  <mc:Choice xmlns:v="urn:schemas-microsoft-com:vml" Requires="v">
                    <p:oleObj spid="_x0000_s52251" name="Точечный рисунок" r:id="rId5" imgW="4057143" imgH="1961905" progId="Paint.Picture">
                      <p:embed/>
                    </p:oleObj>
                  </mc:Choice>
                  <mc:Fallback>
                    <p:oleObj name="Точечный рисунок" r:id="rId5" imgW="4057143" imgH="1961905" progId="Paint.Picture">
                      <p:embed/>
                      <p:pic>
                        <p:nvPicPr>
                          <p:cNvPr id="6155" name="Object 84">
                            <a:extLst>
                              <a:ext uri="{FF2B5EF4-FFF2-40B4-BE49-F238E27FC236}">
                                <a16:creationId xmlns:a16="http://schemas.microsoft.com/office/drawing/2014/main" id="{8C612AC4-F37F-4DCB-9E3E-A9AAF4850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7" y="1938"/>
                            <a:ext cx="6390" cy="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Object 85">
              <a:extLst>
                <a:ext uri="{FF2B5EF4-FFF2-40B4-BE49-F238E27FC236}">
                  <a16:creationId xmlns:a16="http://schemas.microsoft.com/office/drawing/2014/main" id="{58F66A0B-BE64-468D-BD49-B0A49F286C6F}"/>
                </a:ext>
              </a:extLst>
            </p:cNvPr>
            <p:cNvGraphicFramePr>
              <a:graphicFrameLocks noChangeAspect="1"/>
            </p:cNvGraphicFramePr>
            <p:nvPr/>
          </p:nvGraphicFramePr>
          <p:xfrm>
            <a:off x="703" y="2251"/>
            <a:ext cx="1524" cy="1415"/>
          </p:xfrm>
          <a:graphic>
            <a:graphicData uri="http://schemas.openxmlformats.org/presentationml/2006/ole">
              <mc:AlternateContent xmlns:mc="http://schemas.openxmlformats.org/markup-compatibility/2006">
                <mc:Choice xmlns:v="urn:schemas-microsoft-com:vml" Requires="v">
                  <p:oleObj spid="_x0000_s52252" name="Точечный рисунок" r:id="rId7" imgW="2419048" imgH="2247619" progId="Paint.Picture">
                    <p:embed/>
                  </p:oleObj>
                </mc:Choice>
                <mc:Fallback>
                  <p:oleObj name="Точечный рисунок" r:id="rId7" imgW="2419048" imgH="2247619" progId="Paint.Picture">
                    <p:embed/>
                    <p:pic>
                      <p:nvPicPr>
                        <p:cNvPr id="6152" name="Object 85">
                          <a:extLst>
                            <a:ext uri="{FF2B5EF4-FFF2-40B4-BE49-F238E27FC236}">
                              <a16:creationId xmlns:a16="http://schemas.microsoft.com/office/drawing/2014/main" id="{A5E7F0C7-2F7E-481A-A208-A0CC3C2869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 y="2251"/>
                          <a:ext cx="152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86">
              <a:extLst>
                <a:ext uri="{FF2B5EF4-FFF2-40B4-BE49-F238E27FC236}">
                  <a16:creationId xmlns:a16="http://schemas.microsoft.com/office/drawing/2014/main" id="{DD96DC46-493B-4289-8112-CB248AA259F3}"/>
                </a:ext>
              </a:extLst>
            </p:cNvPr>
            <p:cNvSpPr txBox="1">
              <a:spLocks noChangeArrowheads="1"/>
            </p:cNvSpPr>
            <p:nvPr/>
          </p:nvSpPr>
          <p:spPr bwMode="auto">
            <a:xfrm>
              <a:off x="567" y="3702"/>
              <a:ext cx="1815"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ru-RU" altLang="ru-RU" sz="1200"/>
                <a:t>Схема узла коммутации каналов</a:t>
              </a:r>
              <a:endParaRPr lang="ru-RU" altLang="ru-RU"/>
            </a:p>
          </p:txBody>
        </p:sp>
      </p:grpSp>
    </p:spTree>
    <p:extLst>
      <p:ext uri="{BB962C8B-B14F-4D97-AF65-F5344CB8AC3E}">
        <p14:creationId xmlns:p14="http://schemas.microsoft.com/office/powerpoint/2010/main" val="2671752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A39945ED-6EFC-4C97-BE3B-877804CF83EE}"/>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93F68F38-6867-4041-BD90-75BACE6B60D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8FB76A2A-650A-4438-AE5D-24C17F4AAD12}"/>
              </a:ext>
            </a:extLst>
          </p:cNvPr>
          <p:cNvSpPr/>
          <p:nvPr/>
        </p:nvSpPr>
        <p:spPr>
          <a:xfrm>
            <a:off x="862642" y="504036"/>
            <a:ext cx="10972800" cy="646331"/>
          </a:xfrm>
          <a:prstGeom prst="rect">
            <a:avLst/>
          </a:prstGeom>
        </p:spPr>
        <p:txBody>
          <a:bodyPr wrap="square">
            <a:spAutoFit/>
          </a:bodyPr>
          <a:lstStyle/>
          <a:p>
            <a:pPr algn="ctr">
              <a:spcAft>
                <a:spcPts val="600"/>
              </a:spcAft>
            </a:pPr>
            <a:r>
              <a:rPr lang="ru-RU" b="1" cap="all" spc="100" dirty="0">
                <a:solidFill>
                  <a:srgbClr val="0033CC"/>
                </a:solidFill>
                <a:latin typeface="Verdana" panose="020B0604030504040204" pitchFamily="34" charset="0"/>
              </a:rPr>
              <a:t>Коммутация сообщений и пакетов в инфокоммуникационных системах</a:t>
            </a:r>
            <a:r>
              <a:rPr lang="ru-RU" b="1" spc="100" dirty="0">
                <a:solidFill>
                  <a:srgbClr val="0033CC"/>
                </a:solidFill>
                <a:latin typeface="Verdana" panose="020B0604030504040204" pitchFamily="34" charset="0"/>
              </a:rPr>
              <a:t>. </a:t>
            </a:r>
            <a:endParaRPr lang="ru-RU" b="1" spc="100" dirty="0">
              <a:latin typeface="Verdana" panose="020B0604030504040204" pitchFamily="34" charset="0"/>
            </a:endParaRPr>
          </a:p>
        </p:txBody>
      </p:sp>
      <p:pic>
        <p:nvPicPr>
          <p:cNvPr id="11" name="Рисунок 10">
            <a:extLst>
              <a:ext uri="{FF2B5EF4-FFF2-40B4-BE49-F238E27FC236}">
                <a16:creationId xmlns:a16="http://schemas.microsoft.com/office/drawing/2014/main" id="{870D22B4-546D-4B2E-8713-A4D9FD8A8F34}"/>
              </a:ext>
            </a:extLst>
          </p:cNvPr>
          <p:cNvPicPr>
            <a:picLocks noChangeAspect="1"/>
          </p:cNvPicPr>
          <p:nvPr/>
        </p:nvPicPr>
        <p:blipFill>
          <a:blip r:embed="rId2"/>
          <a:stretch>
            <a:fillRect/>
          </a:stretch>
        </p:blipFill>
        <p:spPr>
          <a:xfrm>
            <a:off x="3278666" y="1381394"/>
            <a:ext cx="5542338" cy="3794455"/>
          </a:xfrm>
          <a:prstGeom prst="rect">
            <a:avLst/>
          </a:prstGeom>
        </p:spPr>
      </p:pic>
    </p:spTree>
    <p:extLst>
      <p:ext uri="{BB962C8B-B14F-4D97-AF65-F5344CB8AC3E}">
        <p14:creationId xmlns:p14="http://schemas.microsoft.com/office/powerpoint/2010/main" val="1410810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
            <a:extLst>
              <a:ext uri="{FF2B5EF4-FFF2-40B4-BE49-F238E27FC236}">
                <a16:creationId xmlns:a16="http://schemas.microsoft.com/office/drawing/2014/main" id="{6AA2D292-2353-49F5-8F6F-E642C24862AA}"/>
              </a:ext>
            </a:extLst>
          </p:cNvPr>
          <p:cNvSpPr txBox="1">
            <a:spLocks noChangeArrowheads="1"/>
          </p:cNvSpPr>
          <p:nvPr/>
        </p:nvSpPr>
        <p:spPr bwMode="auto">
          <a:xfrm>
            <a:off x="1535504" y="1311216"/>
            <a:ext cx="7225012"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ru-RU" altLang="ru-RU" sz="1600" b="1" dirty="0">
                <a:solidFill>
                  <a:srgbClr val="CC3300"/>
                </a:solidFill>
              </a:rPr>
              <a:t>Адреса:</a:t>
            </a:r>
            <a:r>
              <a:rPr lang="ru-RU" altLang="ru-RU" sz="1600" b="1" dirty="0"/>
              <a:t> </a:t>
            </a:r>
          </a:p>
          <a:p>
            <a:pPr eaLnBrk="1" hangingPunct="1">
              <a:spcBef>
                <a:spcPct val="50000"/>
              </a:spcBef>
            </a:pPr>
            <a:r>
              <a:rPr lang="ru-RU" altLang="ru-RU" sz="1600" b="1" dirty="0"/>
              <a:t>одно-</a:t>
            </a:r>
            <a:r>
              <a:rPr lang="ru-RU" altLang="ru-RU" sz="1600" dirty="0"/>
              <a:t> и </a:t>
            </a:r>
            <a:r>
              <a:rPr lang="ru-RU" altLang="ru-RU" sz="1600" b="1" dirty="0"/>
              <a:t>многоступенчатые;</a:t>
            </a:r>
          </a:p>
          <a:p>
            <a:pPr eaLnBrk="1" hangingPunct="1">
              <a:spcBef>
                <a:spcPct val="50000"/>
              </a:spcBef>
            </a:pPr>
            <a:r>
              <a:rPr lang="ru-RU" altLang="ru-RU" sz="1600" b="1" dirty="0"/>
              <a:t>Локальные </a:t>
            </a:r>
            <a:r>
              <a:rPr lang="en-US" altLang="ru-RU" sz="1600" b="1" dirty="0"/>
              <a:t>  </a:t>
            </a:r>
            <a:r>
              <a:rPr lang="ru-RU" altLang="ru-RU" sz="1600" dirty="0"/>
              <a:t>(</a:t>
            </a:r>
            <a:r>
              <a:rPr lang="ru-RU" altLang="ru-RU" sz="1600" b="1" dirty="0">
                <a:solidFill>
                  <a:srgbClr val="6C3BF7"/>
                </a:solidFill>
              </a:rPr>
              <a:t>МАС-адрес</a:t>
            </a:r>
            <a:r>
              <a:rPr lang="ru-RU" altLang="ru-RU" sz="1600" dirty="0"/>
              <a:t>)</a:t>
            </a:r>
            <a:r>
              <a:rPr lang="ru-RU" altLang="ru-RU" sz="1600" b="1" dirty="0"/>
              <a:t> </a:t>
            </a:r>
            <a:r>
              <a:rPr lang="ru-RU" altLang="ru-RU" sz="1400" b="1" dirty="0">
                <a:solidFill>
                  <a:srgbClr val="CC3300"/>
                </a:solidFill>
              </a:rPr>
              <a:t>аппаратный или физический </a:t>
            </a:r>
            <a:endParaRPr lang="en-US" altLang="ru-RU" sz="1400" b="1" dirty="0">
              <a:solidFill>
                <a:srgbClr val="CC3300"/>
              </a:solidFill>
            </a:endParaRPr>
          </a:p>
          <a:p>
            <a:pPr eaLnBrk="1" hangingPunct="1">
              <a:spcBef>
                <a:spcPct val="50000"/>
              </a:spcBef>
            </a:pPr>
            <a:r>
              <a:rPr lang="en-US" altLang="ru-RU" sz="1400" b="1" dirty="0">
                <a:solidFill>
                  <a:srgbClr val="CC3300"/>
                </a:solidFill>
              </a:rPr>
              <a:t>                           </a:t>
            </a:r>
            <a:r>
              <a:rPr lang="ru-RU" altLang="ru-RU" sz="1400" dirty="0">
                <a:solidFill>
                  <a:srgbClr val="CC3300"/>
                </a:solidFill>
              </a:rPr>
              <a:t>(</a:t>
            </a:r>
            <a:r>
              <a:rPr lang="ru-RU" altLang="ru-RU" sz="1400" b="1" dirty="0">
                <a:solidFill>
                  <a:srgbClr val="CC3300"/>
                </a:solidFill>
              </a:rPr>
              <a:t> </a:t>
            </a:r>
            <a:r>
              <a:rPr lang="ru-RU" altLang="ru-RU" sz="1600" b="1" dirty="0">
                <a:solidFill>
                  <a:srgbClr val="6C3BF7"/>
                </a:solidFill>
              </a:rPr>
              <a:t>3</a:t>
            </a:r>
            <a:r>
              <a:rPr lang="en-US" altLang="ru-RU" sz="1600" b="1" dirty="0">
                <a:solidFill>
                  <a:srgbClr val="6C3BF7"/>
                </a:solidFill>
              </a:rPr>
              <a:t>E AD 4F 37 62 C5</a:t>
            </a:r>
            <a:r>
              <a:rPr lang="en-US" altLang="ru-RU" sz="1400" dirty="0">
                <a:solidFill>
                  <a:srgbClr val="CC3300"/>
                </a:solidFill>
              </a:rPr>
              <a:t>)</a:t>
            </a:r>
            <a:r>
              <a:rPr lang="ru-RU" altLang="ru-RU" sz="1600" b="1" dirty="0"/>
              <a:t>;</a:t>
            </a:r>
          </a:p>
          <a:p>
            <a:pPr eaLnBrk="1" hangingPunct="1">
              <a:spcBef>
                <a:spcPct val="50000"/>
              </a:spcBef>
            </a:pPr>
            <a:r>
              <a:rPr lang="ru-RU" altLang="ru-RU" sz="1600" b="1" dirty="0"/>
              <a:t>Межсетевые </a:t>
            </a:r>
            <a:r>
              <a:rPr lang="ru-RU" altLang="ru-RU" sz="1600" dirty="0"/>
              <a:t>(</a:t>
            </a:r>
            <a:r>
              <a:rPr lang="ru-RU" altLang="ru-RU" sz="1600" b="1" dirty="0">
                <a:solidFill>
                  <a:srgbClr val="6C3BF7"/>
                </a:solidFill>
              </a:rPr>
              <a:t>IP-адреса</a:t>
            </a:r>
            <a:r>
              <a:rPr lang="ru-RU" altLang="ru-RU" sz="1600" dirty="0"/>
              <a:t>)</a:t>
            </a:r>
            <a:r>
              <a:rPr lang="ru-RU" altLang="ru-RU" sz="1600" b="1" dirty="0"/>
              <a:t> – </a:t>
            </a:r>
            <a:r>
              <a:rPr lang="ru-RU" altLang="ru-RU" sz="1600" b="1" dirty="0">
                <a:solidFill>
                  <a:srgbClr val="CC3300"/>
                </a:solidFill>
              </a:rPr>
              <a:t>имя сети</a:t>
            </a:r>
            <a:r>
              <a:rPr lang="ru-RU" altLang="ru-RU" sz="1600" b="1" dirty="0"/>
              <a:t>; </a:t>
            </a:r>
            <a:r>
              <a:rPr lang="ru-RU" altLang="ru-RU" sz="1600" b="1" dirty="0">
                <a:solidFill>
                  <a:srgbClr val="009900"/>
                </a:solidFill>
              </a:rPr>
              <a:t>имя хоста</a:t>
            </a:r>
            <a:r>
              <a:rPr lang="ru-RU" altLang="ru-RU" sz="1600" b="1" dirty="0"/>
              <a:t>  </a:t>
            </a:r>
            <a:endParaRPr lang="en-US" altLang="ru-RU" sz="1600" b="1" dirty="0"/>
          </a:p>
          <a:p>
            <a:pPr eaLnBrk="1" hangingPunct="1">
              <a:spcBef>
                <a:spcPct val="50000"/>
              </a:spcBef>
            </a:pPr>
            <a:r>
              <a:rPr lang="en-US" altLang="ru-RU" sz="1600" dirty="0"/>
              <a:t>                        </a:t>
            </a:r>
            <a:r>
              <a:rPr lang="ru-RU" altLang="ru-RU" sz="1600" dirty="0"/>
              <a:t>(</a:t>
            </a:r>
            <a:r>
              <a:rPr lang="ru-RU" altLang="ru-RU" sz="1600" b="1" dirty="0">
                <a:solidFill>
                  <a:srgbClr val="6C3BF7"/>
                </a:solidFill>
              </a:rPr>
              <a:t>192.171.153.60</a:t>
            </a:r>
            <a:r>
              <a:rPr lang="ru-RU" altLang="ru-RU" sz="1600" dirty="0"/>
              <a:t>) ;</a:t>
            </a:r>
          </a:p>
          <a:p>
            <a:pPr eaLnBrk="1" hangingPunct="1">
              <a:spcBef>
                <a:spcPct val="50000"/>
              </a:spcBef>
            </a:pPr>
            <a:r>
              <a:rPr lang="ru-RU" altLang="ru-RU" sz="1600" b="1" dirty="0"/>
              <a:t>Символьные </a:t>
            </a:r>
            <a:r>
              <a:rPr lang="ru-RU" altLang="ru-RU" sz="1600" dirty="0"/>
              <a:t>  </a:t>
            </a:r>
            <a:r>
              <a:rPr lang="ru-RU" altLang="ru-RU" sz="1600" b="1" dirty="0"/>
              <a:t>(</a:t>
            </a:r>
            <a:r>
              <a:rPr lang="en-US" altLang="ru-RU" sz="1600" b="1" dirty="0">
                <a:solidFill>
                  <a:srgbClr val="C00000"/>
                </a:solidFill>
              </a:rPr>
              <a:t>a</a:t>
            </a:r>
            <a:r>
              <a:rPr lang="en-US" altLang="ru-RU" sz="1600" b="1" dirty="0"/>
              <a:t>-</a:t>
            </a:r>
            <a:r>
              <a:rPr lang="en-US" altLang="ru-RU" sz="1600" b="1" dirty="0">
                <a:solidFill>
                  <a:srgbClr val="CC3300"/>
                </a:solidFill>
              </a:rPr>
              <a:t>petrov@mail.sevgu.ru</a:t>
            </a:r>
            <a:r>
              <a:rPr lang="en-US" altLang="ru-RU" sz="1600" dirty="0"/>
              <a:t>)</a:t>
            </a:r>
            <a:r>
              <a:rPr lang="ru-RU" altLang="ru-RU" sz="1600" dirty="0"/>
              <a:t>;</a:t>
            </a:r>
            <a:endParaRPr lang="en-US" altLang="ru-RU" sz="1600" dirty="0"/>
          </a:p>
          <a:p>
            <a:pPr eaLnBrk="1" hangingPunct="1">
              <a:spcBef>
                <a:spcPct val="50000"/>
              </a:spcBef>
            </a:pPr>
            <a:r>
              <a:rPr lang="ru-RU" altLang="ru-RU" sz="1600" b="1" dirty="0"/>
              <a:t>групповые</a:t>
            </a:r>
            <a:r>
              <a:rPr lang="ru-RU" altLang="ru-RU" sz="1600" dirty="0"/>
              <a:t> (</a:t>
            </a:r>
            <a:r>
              <a:rPr lang="ru-RU" altLang="ru-RU" sz="1600" b="1" i="1" dirty="0" err="1">
                <a:solidFill>
                  <a:srgbClr val="CC3300"/>
                </a:solidFill>
              </a:rPr>
              <a:t>Multicast-Address</a:t>
            </a:r>
            <a:r>
              <a:rPr lang="ru-RU" altLang="ru-RU" sz="1600" dirty="0"/>
              <a:t>);</a:t>
            </a:r>
          </a:p>
          <a:p>
            <a:pPr eaLnBrk="1" hangingPunct="1">
              <a:spcBef>
                <a:spcPct val="50000"/>
              </a:spcBef>
            </a:pPr>
            <a:r>
              <a:rPr lang="ru-RU" altLang="ru-RU" sz="1600" b="1" dirty="0"/>
              <a:t>Широковещательные </a:t>
            </a:r>
            <a:r>
              <a:rPr lang="ru-RU" altLang="ru-RU" sz="1600" dirty="0"/>
              <a:t>(</a:t>
            </a:r>
            <a:r>
              <a:rPr lang="ru-RU" altLang="ru-RU" sz="1600" b="1" i="1" dirty="0" err="1">
                <a:solidFill>
                  <a:srgbClr val="CC3300"/>
                </a:solidFill>
              </a:rPr>
              <a:t>Broadcast-Address</a:t>
            </a:r>
            <a:r>
              <a:rPr lang="ru-RU" altLang="ru-RU" sz="1600" dirty="0"/>
              <a:t>) . </a:t>
            </a:r>
          </a:p>
        </p:txBody>
      </p:sp>
      <p:sp>
        <p:nvSpPr>
          <p:cNvPr id="4" name="Text Box 8">
            <a:extLst>
              <a:ext uri="{FF2B5EF4-FFF2-40B4-BE49-F238E27FC236}">
                <a16:creationId xmlns:a16="http://schemas.microsoft.com/office/drawing/2014/main" id="{9C56FD68-015F-416B-A485-73D19400CA29}"/>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5" name="Line 9">
            <a:extLst>
              <a:ext uri="{FF2B5EF4-FFF2-40B4-BE49-F238E27FC236}">
                <a16:creationId xmlns:a16="http://schemas.microsoft.com/office/drawing/2014/main" id="{82E470DC-DA2F-48CC-A422-B0BB2C49DC34}"/>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Прямоугольник 5">
            <a:extLst>
              <a:ext uri="{FF2B5EF4-FFF2-40B4-BE49-F238E27FC236}">
                <a16:creationId xmlns:a16="http://schemas.microsoft.com/office/drawing/2014/main" id="{60667C08-5B6F-4CE0-A422-89D09F59E278}"/>
              </a:ext>
            </a:extLst>
          </p:cNvPr>
          <p:cNvSpPr/>
          <p:nvPr/>
        </p:nvSpPr>
        <p:spPr>
          <a:xfrm>
            <a:off x="1225685" y="504036"/>
            <a:ext cx="10143929" cy="646331"/>
          </a:xfrm>
          <a:prstGeom prst="rect">
            <a:avLst/>
          </a:prstGeom>
        </p:spPr>
        <p:txBody>
          <a:bodyPr wrap="square">
            <a:spAutoFit/>
          </a:bodyPr>
          <a:lstStyle/>
          <a:p>
            <a:pPr algn="ctr">
              <a:spcAft>
                <a:spcPts val="600"/>
              </a:spcAft>
            </a:pPr>
            <a:r>
              <a:rPr lang="ru-RU" b="1" cap="all" spc="100" dirty="0">
                <a:solidFill>
                  <a:srgbClr val="0033CC"/>
                </a:solidFill>
                <a:latin typeface="Verdana" panose="020B0604030504040204" pitchFamily="34" charset="0"/>
              </a:rPr>
              <a:t>Адресация и маршрутизация в инфокоммуникационных системах</a:t>
            </a:r>
            <a:r>
              <a:rPr lang="ru-RU" b="1" spc="100" dirty="0">
                <a:solidFill>
                  <a:srgbClr val="0033CC"/>
                </a:solidFill>
                <a:latin typeface="Verdana" panose="020B0604030504040204" pitchFamily="34" charset="0"/>
              </a:rPr>
              <a:t>. </a:t>
            </a:r>
            <a:endParaRPr lang="ru-RU" b="1" spc="100" dirty="0">
              <a:latin typeface="Verdana" panose="020B0604030504040204" pitchFamily="34" charset="0"/>
            </a:endParaRPr>
          </a:p>
        </p:txBody>
      </p:sp>
    </p:spTree>
    <p:extLst>
      <p:ext uri="{BB962C8B-B14F-4D97-AF65-F5344CB8AC3E}">
        <p14:creationId xmlns:p14="http://schemas.microsoft.com/office/powerpoint/2010/main" val="537459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34B75894-4637-453C-8C44-AA47DE84065B}"/>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CC39BCBF-C4B2-47E5-B7EB-799703596391}"/>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711F6F86-874C-42F7-AC58-410D0E4D81A4}"/>
              </a:ext>
            </a:extLst>
          </p:cNvPr>
          <p:cNvSpPr/>
          <p:nvPr/>
        </p:nvSpPr>
        <p:spPr>
          <a:xfrm>
            <a:off x="1225685" y="504036"/>
            <a:ext cx="10143929" cy="369332"/>
          </a:xfrm>
          <a:prstGeom prst="rect">
            <a:avLst/>
          </a:prstGeom>
        </p:spPr>
        <p:txBody>
          <a:bodyPr wrap="square">
            <a:spAutoFit/>
          </a:bodyPr>
          <a:lstStyle/>
          <a:p>
            <a:pPr algn="ctr">
              <a:spcAft>
                <a:spcPts val="600"/>
              </a:spcAft>
            </a:pPr>
            <a:r>
              <a:rPr lang="ru-RU" b="1" cap="all" spc="100" dirty="0">
                <a:solidFill>
                  <a:srgbClr val="0033CC"/>
                </a:solidFill>
                <a:latin typeface="Verdana" panose="020B0604030504040204" pitchFamily="34" charset="0"/>
              </a:rPr>
              <a:t>Локальные компьютерные сети</a:t>
            </a:r>
            <a:r>
              <a:rPr lang="ru-RU" b="1" spc="100" dirty="0">
                <a:solidFill>
                  <a:srgbClr val="0033CC"/>
                </a:solidFill>
                <a:latin typeface="Verdana" panose="020B0604030504040204" pitchFamily="34" charset="0"/>
              </a:rPr>
              <a:t>. Топология, способы доступа. </a:t>
            </a:r>
            <a:endParaRPr lang="ru-RU" b="1" spc="100" dirty="0">
              <a:latin typeface="Verdana" panose="020B0604030504040204" pitchFamily="34" charset="0"/>
            </a:endParaRPr>
          </a:p>
        </p:txBody>
      </p:sp>
      <p:sp>
        <p:nvSpPr>
          <p:cNvPr id="5" name="Прямоугольник 4">
            <a:extLst>
              <a:ext uri="{FF2B5EF4-FFF2-40B4-BE49-F238E27FC236}">
                <a16:creationId xmlns:a16="http://schemas.microsoft.com/office/drawing/2014/main" id="{336DD7D3-C73E-447B-94EA-8CCDDF0D5153}"/>
              </a:ext>
            </a:extLst>
          </p:cNvPr>
          <p:cNvSpPr/>
          <p:nvPr/>
        </p:nvSpPr>
        <p:spPr>
          <a:xfrm>
            <a:off x="741872" y="882041"/>
            <a:ext cx="10852030" cy="1200329"/>
          </a:xfrm>
          <a:prstGeom prst="rect">
            <a:avLst/>
          </a:prstGeom>
        </p:spPr>
        <p:txBody>
          <a:bodyPr wrap="square">
            <a:spAutoFit/>
          </a:bodyPr>
          <a:lstStyle/>
          <a:p>
            <a:pPr>
              <a:spcBef>
                <a:spcPct val="50000"/>
              </a:spcBef>
            </a:pPr>
            <a:r>
              <a:rPr lang="ru-RU" altLang="ru-RU" b="1" dirty="0">
                <a:solidFill>
                  <a:srgbClr val="0033CC"/>
                </a:solidFill>
              </a:rPr>
              <a:t>ЛКС</a:t>
            </a:r>
            <a:r>
              <a:rPr lang="ru-RU" altLang="ru-RU" dirty="0"/>
              <a:t> – разновидность сетей, в которой все ее компоненты, включая ЭВМ различных классов, расположены на ограниченной территории одного предприятия или учреждения и соединены через единую физическую среду.  </a:t>
            </a:r>
            <a:r>
              <a:rPr lang="ru-RU" altLang="ru-RU" dirty="0">
                <a:solidFill>
                  <a:srgbClr val="0033CC"/>
                </a:solidFill>
              </a:rPr>
              <a:t>Используемая среда </a:t>
            </a:r>
            <a:r>
              <a:rPr lang="ru-RU" altLang="ru-RU" dirty="0"/>
              <a:t>- электрические кабели типа “витая пара”, коаксиальные и волоконно-оптические кабели. </a:t>
            </a:r>
          </a:p>
        </p:txBody>
      </p:sp>
      <p:graphicFrame>
        <p:nvGraphicFramePr>
          <p:cNvPr id="6" name="Object 8">
            <a:extLst>
              <a:ext uri="{FF2B5EF4-FFF2-40B4-BE49-F238E27FC236}">
                <a16:creationId xmlns:a16="http://schemas.microsoft.com/office/drawing/2014/main" id="{5D49119B-9622-4F75-A0D6-27AEE64876D7}"/>
              </a:ext>
            </a:extLst>
          </p:cNvPr>
          <p:cNvGraphicFramePr>
            <a:graphicFrameLocks noChangeAspect="1"/>
          </p:cNvGraphicFramePr>
          <p:nvPr>
            <p:extLst>
              <p:ext uri="{D42A27DB-BD31-4B8C-83A1-F6EECF244321}">
                <p14:modId xmlns:p14="http://schemas.microsoft.com/office/powerpoint/2010/main" val="452649947"/>
              </p:ext>
            </p:extLst>
          </p:nvPr>
        </p:nvGraphicFramePr>
        <p:xfrm>
          <a:off x="1880557" y="3008401"/>
          <a:ext cx="8126817" cy="3299799"/>
        </p:xfrm>
        <a:graphic>
          <a:graphicData uri="http://schemas.openxmlformats.org/presentationml/2006/ole">
            <mc:AlternateContent xmlns:mc="http://schemas.openxmlformats.org/markup-compatibility/2006">
              <mc:Choice xmlns:v="urn:schemas-microsoft-com:vml" Requires="v">
                <p:oleObj spid="_x0000_s54276" name="Точечный рисунок" r:id="rId3" imgW="5210902" imgH="1943371" progId="Paint.Picture">
                  <p:embed/>
                </p:oleObj>
              </mc:Choice>
              <mc:Fallback>
                <p:oleObj name="Точечный рисунок" r:id="rId3" imgW="5210902" imgH="1943371" progId="Paint.Picture">
                  <p:embed/>
                  <p:pic>
                    <p:nvPicPr>
                      <p:cNvPr id="4100" name="Object 8">
                        <a:extLst>
                          <a:ext uri="{FF2B5EF4-FFF2-40B4-BE49-F238E27FC236}">
                            <a16:creationId xmlns:a16="http://schemas.microsoft.com/office/drawing/2014/main" id="{335749FE-E317-40D0-B0D7-E55443A62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557" y="3008401"/>
                        <a:ext cx="8126817" cy="3299799"/>
                      </a:xfrm>
                      <a:prstGeom prst="rect">
                        <a:avLst/>
                      </a:prstGeom>
                      <a:noFill/>
                      <a:ln>
                        <a:noFill/>
                      </a:ln>
                    </p:spPr>
                  </p:pic>
                </p:oleObj>
              </mc:Fallback>
            </mc:AlternateContent>
          </a:graphicData>
        </a:graphic>
      </p:graphicFrame>
      <p:sp>
        <p:nvSpPr>
          <p:cNvPr id="7" name="Прямоугольник 6">
            <a:extLst>
              <a:ext uri="{FF2B5EF4-FFF2-40B4-BE49-F238E27FC236}">
                <a16:creationId xmlns:a16="http://schemas.microsoft.com/office/drawing/2014/main" id="{713F07F7-CCBC-4DB9-8CB3-E44111548038}"/>
              </a:ext>
            </a:extLst>
          </p:cNvPr>
          <p:cNvSpPr/>
          <p:nvPr/>
        </p:nvSpPr>
        <p:spPr>
          <a:xfrm>
            <a:off x="741872" y="2250719"/>
            <a:ext cx="11007305" cy="646331"/>
          </a:xfrm>
          <a:prstGeom prst="rect">
            <a:avLst/>
          </a:prstGeom>
        </p:spPr>
        <p:txBody>
          <a:bodyPr wrap="square">
            <a:spAutoFit/>
          </a:bodyPr>
          <a:lstStyle/>
          <a:p>
            <a:r>
              <a:rPr lang="ru-RU" altLang="ru-RU" dirty="0"/>
              <a:t>Топология: Схема размещения и соединения. Линейная (а), Звездообразная (б), Кольцевая (в), Шинная (г) и Древовидная (д)</a:t>
            </a:r>
            <a:endParaRPr lang="ru-RU" dirty="0"/>
          </a:p>
        </p:txBody>
      </p:sp>
    </p:spTree>
    <p:extLst>
      <p:ext uri="{BB962C8B-B14F-4D97-AF65-F5344CB8AC3E}">
        <p14:creationId xmlns:p14="http://schemas.microsoft.com/office/powerpoint/2010/main" val="1645545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a:extLst>
              <a:ext uri="{FF2B5EF4-FFF2-40B4-BE49-F238E27FC236}">
                <a16:creationId xmlns:a16="http://schemas.microsoft.com/office/drawing/2014/main" id="{780A6797-8DB9-48BB-A91D-FF15D7B454B0}"/>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4" name="Прямоугольник 3">
            <a:extLst>
              <a:ext uri="{FF2B5EF4-FFF2-40B4-BE49-F238E27FC236}">
                <a16:creationId xmlns:a16="http://schemas.microsoft.com/office/drawing/2014/main" id="{A34E94B2-A9C6-4E8D-B481-B4A203F50E7A}"/>
              </a:ext>
            </a:extLst>
          </p:cNvPr>
          <p:cNvSpPr/>
          <p:nvPr/>
        </p:nvSpPr>
        <p:spPr>
          <a:xfrm>
            <a:off x="802105" y="467151"/>
            <a:ext cx="10668000" cy="369312"/>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Многоканальная система связи. Принцип разделения каналов.</a:t>
            </a:r>
            <a:endPar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cxnSp>
        <p:nvCxnSpPr>
          <p:cNvPr id="5" name="Прямая соединительная линия 4">
            <a:extLst>
              <a:ext uri="{FF2B5EF4-FFF2-40B4-BE49-F238E27FC236}">
                <a16:creationId xmlns:a16="http://schemas.microsoft.com/office/drawing/2014/main" id="{2F1254C6-2726-4348-91ED-BA7414DB6D13}"/>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3D450F6-BD69-4888-BFAA-A26F11F5FBE2}"/>
              </a:ext>
            </a:extLst>
          </p:cNvPr>
          <p:cNvSpPr txBox="1"/>
          <p:nvPr/>
        </p:nvSpPr>
        <p:spPr>
          <a:xfrm>
            <a:off x="7763775" y="1570008"/>
            <a:ext cx="4002656" cy="2862322"/>
          </a:xfrm>
          <a:prstGeom prst="rect">
            <a:avLst/>
          </a:prstGeom>
          <a:noFill/>
        </p:spPr>
        <p:txBody>
          <a:bodyPr wrap="square" rtlCol="0">
            <a:spAutoFit/>
          </a:bodyPr>
          <a:lstStyle/>
          <a:p>
            <a:r>
              <a:rPr lang="ru-RU" dirty="0"/>
              <a:t>Частотное разделение каналов (ЧРК)</a:t>
            </a:r>
          </a:p>
          <a:p>
            <a:r>
              <a:rPr lang="ru-RU" dirty="0"/>
              <a:t>(Частотное мультиплексирование)</a:t>
            </a:r>
          </a:p>
          <a:p>
            <a:endParaRPr lang="ru-RU" dirty="0"/>
          </a:p>
          <a:p>
            <a:endParaRPr lang="ru-RU" dirty="0"/>
          </a:p>
          <a:p>
            <a:endParaRPr lang="ru-RU" dirty="0"/>
          </a:p>
          <a:p>
            <a:endParaRPr lang="ru-RU" dirty="0"/>
          </a:p>
          <a:p>
            <a:endParaRPr lang="ru-RU" dirty="0"/>
          </a:p>
          <a:p>
            <a:r>
              <a:rPr lang="ru-RU" dirty="0"/>
              <a:t>Временное разделение каналов (ВРК)</a:t>
            </a:r>
          </a:p>
          <a:p>
            <a:r>
              <a:rPr lang="ru-RU" dirty="0"/>
              <a:t>Временное мультиплексирование)</a:t>
            </a:r>
          </a:p>
          <a:p>
            <a:endParaRPr lang="ru-RU" dirty="0"/>
          </a:p>
        </p:txBody>
      </p:sp>
      <p:pic>
        <p:nvPicPr>
          <p:cNvPr id="7" name="Рисунок 6">
            <a:extLst>
              <a:ext uri="{FF2B5EF4-FFF2-40B4-BE49-F238E27FC236}">
                <a16:creationId xmlns:a16="http://schemas.microsoft.com/office/drawing/2014/main" id="{A272C800-0FDB-4785-B429-BED4A2F007DE}"/>
              </a:ext>
            </a:extLst>
          </p:cNvPr>
          <p:cNvPicPr>
            <a:picLocks noChangeAspect="1"/>
          </p:cNvPicPr>
          <p:nvPr/>
        </p:nvPicPr>
        <p:blipFill>
          <a:blip r:embed="rId2"/>
          <a:stretch>
            <a:fillRect/>
          </a:stretch>
        </p:blipFill>
        <p:spPr>
          <a:xfrm>
            <a:off x="1567851" y="1163665"/>
            <a:ext cx="6019800" cy="3219450"/>
          </a:xfrm>
          <a:prstGeom prst="rect">
            <a:avLst/>
          </a:prstGeom>
        </p:spPr>
      </p:pic>
    </p:spTree>
    <p:extLst>
      <p:ext uri="{BB962C8B-B14F-4D97-AF65-F5344CB8AC3E}">
        <p14:creationId xmlns:p14="http://schemas.microsoft.com/office/powerpoint/2010/main" val="31658583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C1EFFA3F-92D3-4441-B3F6-197CFBEE35F1}"/>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D72A689F-E7AE-4B21-A7E7-BA2A1166330F}"/>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Text Box 6">
            <a:extLst>
              <a:ext uri="{FF2B5EF4-FFF2-40B4-BE49-F238E27FC236}">
                <a16:creationId xmlns:a16="http://schemas.microsoft.com/office/drawing/2014/main" id="{2E9871AB-3602-4683-B858-57ED761BF79A}"/>
              </a:ext>
            </a:extLst>
          </p:cNvPr>
          <p:cNvSpPr txBox="1">
            <a:spLocks noChangeArrowheads="1"/>
          </p:cNvSpPr>
          <p:nvPr/>
        </p:nvSpPr>
        <p:spPr bwMode="auto">
          <a:xfrm>
            <a:off x="621100" y="1484784"/>
            <a:ext cx="11059064" cy="320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eaLnBrk="1" hangingPunct="1">
              <a:spcBef>
                <a:spcPct val="50000"/>
              </a:spcBef>
              <a:buClrTx/>
              <a:buSzTx/>
              <a:buFontTx/>
              <a:buNone/>
            </a:pPr>
            <a:r>
              <a:rPr lang="ru-RU" altLang="ru-RU" sz="1800" b="1" dirty="0">
                <a:solidFill>
                  <a:srgbClr val="0033CC"/>
                </a:solidFill>
              </a:rPr>
              <a:t>Доступ</a:t>
            </a:r>
            <a:r>
              <a:rPr lang="ru-RU" altLang="ru-RU" sz="1800" b="0" dirty="0"/>
              <a:t> – право передавать данные в среду (</a:t>
            </a:r>
            <a:r>
              <a:rPr lang="ru-RU" altLang="ru-RU" sz="1800" b="0" i="1" dirty="0"/>
              <a:t>моноканал</a:t>
            </a:r>
            <a:r>
              <a:rPr lang="ru-RU" altLang="ru-RU" sz="1800" b="0" dirty="0"/>
              <a:t>), т.е. когда захочу – передаю, либо когда мне разрешат.</a:t>
            </a:r>
          </a:p>
          <a:p>
            <a:pPr eaLnBrk="1" hangingPunct="1">
              <a:spcBef>
                <a:spcPct val="50000"/>
              </a:spcBef>
              <a:buClrTx/>
              <a:buSzTx/>
              <a:buFontTx/>
              <a:buNone/>
            </a:pPr>
            <a:r>
              <a:rPr lang="ru-RU" altLang="ru-RU" sz="1800" b="0" dirty="0"/>
              <a:t>Различают </a:t>
            </a:r>
            <a:r>
              <a:rPr lang="ru-RU" altLang="ru-RU" sz="1800" b="1" i="1" dirty="0"/>
              <a:t>случайные</a:t>
            </a:r>
            <a:r>
              <a:rPr lang="ru-RU" altLang="ru-RU" sz="1800" b="1" dirty="0"/>
              <a:t> и </a:t>
            </a:r>
            <a:r>
              <a:rPr lang="ru-RU" altLang="ru-RU" sz="1800" b="1" i="1" dirty="0"/>
              <a:t>детерминированные</a:t>
            </a:r>
            <a:r>
              <a:rPr lang="ru-RU" altLang="ru-RU" sz="1800" b="1" dirty="0"/>
              <a:t> </a:t>
            </a:r>
            <a:r>
              <a:rPr lang="ru-RU" altLang="ru-RU" sz="1800" b="0" dirty="0"/>
              <a:t>методы доступа </a:t>
            </a:r>
          </a:p>
          <a:p>
            <a:pPr eaLnBrk="1" hangingPunct="1">
              <a:spcBef>
                <a:spcPct val="50000"/>
              </a:spcBef>
              <a:buClrTx/>
              <a:buSzTx/>
              <a:buFontTx/>
              <a:buNone/>
            </a:pPr>
            <a:r>
              <a:rPr lang="ru-RU" altLang="ru-RU" sz="1800" b="0" dirty="0"/>
              <a:t>Методы доступа: </a:t>
            </a:r>
          </a:p>
          <a:p>
            <a:pPr marL="285750" indent="-285750" eaLnBrk="1" hangingPunct="1">
              <a:spcBef>
                <a:spcPct val="50000"/>
              </a:spcBef>
              <a:buClr>
                <a:srgbClr val="0033CC"/>
              </a:buClr>
              <a:buSzTx/>
              <a:buFont typeface="Wingdings" panose="05000000000000000000" pitchFamily="2" charset="2"/>
              <a:buChar char="§"/>
            </a:pPr>
            <a:r>
              <a:rPr lang="ru-RU" altLang="ru-RU" sz="1800" b="0" dirty="0"/>
              <a:t>шина со случайным доступом - метод множественного доступа с распознаванием несущей и обнаружением конфликтов </a:t>
            </a:r>
            <a:r>
              <a:rPr lang="ru-RU" altLang="ru-RU" sz="1800" b="1" dirty="0">
                <a:solidFill>
                  <a:srgbClr val="0033CC"/>
                </a:solidFill>
              </a:rPr>
              <a:t>CSMA/CD </a:t>
            </a:r>
            <a:r>
              <a:rPr lang="ru-RU" altLang="ru-RU" sz="1800" b="0" dirty="0"/>
              <a:t>(</a:t>
            </a:r>
            <a:r>
              <a:rPr lang="ru-RU" altLang="ru-RU" sz="1800" b="0" i="1" dirty="0" err="1"/>
              <a:t>Carrier</a:t>
            </a:r>
            <a:r>
              <a:rPr lang="ru-RU" altLang="ru-RU" sz="1800" b="0" i="1" dirty="0"/>
              <a:t> </a:t>
            </a:r>
            <a:r>
              <a:rPr lang="ru-RU" altLang="ru-RU" sz="1800" b="0" i="1" dirty="0" err="1"/>
              <a:t>Sence</a:t>
            </a:r>
            <a:r>
              <a:rPr lang="ru-RU" altLang="ru-RU" sz="1800" b="0" i="1" dirty="0"/>
              <a:t> </a:t>
            </a:r>
            <a:r>
              <a:rPr lang="ru-RU" altLang="ru-RU" sz="1800" b="0" i="1" dirty="0" err="1"/>
              <a:t>Multi</a:t>
            </a:r>
            <a:r>
              <a:rPr lang="ru-RU" altLang="ru-RU" sz="1800" b="0" i="1" dirty="0"/>
              <a:t> </a:t>
            </a:r>
            <a:r>
              <a:rPr lang="ru-RU" altLang="ru-RU" sz="1800" b="0" i="1" dirty="0" err="1"/>
              <a:t>Access</a:t>
            </a:r>
            <a:r>
              <a:rPr lang="ru-RU" altLang="ru-RU" sz="1800" b="0" i="1" dirty="0"/>
              <a:t>/</a:t>
            </a:r>
            <a:r>
              <a:rPr lang="ru-RU" altLang="ru-RU" sz="1800" b="0" i="1" dirty="0" err="1"/>
              <a:t>Collision</a:t>
            </a:r>
            <a:r>
              <a:rPr lang="ru-RU" altLang="ru-RU" sz="1800" b="0" i="1" dirty="0"/>
              <a:t> </a:t>
            </a:r>
            <a:r>
              <a:rPr lang="ru-RU" altLang="ru-RU" sz="1800" b="0" i="1" dirty="0" err="1"/>
              <a:t>Detecting</a:t>
            </a:r>
            <a:r>
              <a:rPr lang="ru-RU" altLang="ru-RU" sz="1800" b="0" dirty="0"/>
              <a:t>);</a:t>
            </a:r>
          </a:p>
          <a:p>
            <a:pPr marL="285750" indent="-285750" eaLnBrk="1" hangingPunct="1">
              <a:spcBef>
                <a:spcPct val="50000"/>
              </a:spcBef>
              <a:buClr>
                <a:srgbClr val="0033CC"/>
              </a:buClr>
              <a:buSzTx/>
              <a:buFont typeface="Wingdings" panose="05000000000000000000" pitchFamily="2" charset="2"/>
              <a:buChar char="§"/>
            </a:pPr>
            <a:r>
              <a:rPr lang="ru-RU" altLang="ru-RU" sz="1800" b="0" dirty="0"/>
              <a:t>детерминированные - методы доступа с передачей маркеров. </a:t>
            </a:r>
            <a:endParaRPr lang="ru-RU" altLang="ru-RU" sz="1600" b="0" dirty="0"/>
          </a:p>
          <a:p>
            <a:pPr eaLnBrk="1" hangingPunct="1">
              <a:spcBef>
                <a:spcPct val="50000"/>
              </a:spcBef>
              <a:buClrTx/>
              <a:buSzTx/>
              <a:buFontTx/>
              <a:buNone/>
            </a:pPr>
            <a:r>
              <a:rPr lang="ru-RU" altLang="ru-RU" sz="1600" b="0" dirty="0"/>
              <a:t> </a:t>
            </a:r>
          </a:p>
        </p:txBody>
      </p:sp>
      <p:sp>
        <p:nvSpPr>
          <p:cNvPr id="6" name="Text Box 7">
            <a:extLst>
              <a:ext uri="{FF2B5EF4-FFF2-40B4-BE49-F238E27FC236}">
                <a16:creationId xmlns:a16="http://schemas.microsoft.com/office/drawing/2014/main" id="{9CDE2998-C091-46B7-8CF3-1E51EF7C94A2}"/>
              </a:ext>
            </a:extLst>
          </p:cNvPr>
          <p:cNvSpPr txBox="1">
            <a:spLocks noChangeArrowheads="1"/>
          </p:cNvSpPr>
          <p:nvPr/>
        </p:nvSpPr>
        <p:spPr bwMode="auto">
          <a:xfrm>
            <a:off x="1548741" y="568323"/>
            <a:ext cx="84978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0000"/>
              <a:buFont typeface="Wingdings" panose="05000000000000000000" pitchFamily="2" charset="2"/>
              <a:buChar char="u"/>
              <a:defRPr sz="3200">
                <a:solidFill>
                  <a:schemeClr val="tx1"/>
                </a:solidFill>
                <a:latin typeface="Verdana" panose="020B0604030504040204" pitchFamily="34" charset="0"/>
              </a:defRPr>
            </a:lvl1pPr>
            <a:lvl2pPr marL="742950" indent="-285750">
              <a:spcBef>
                <a:spcPct val="20000"/>
              </a:spcBef>
              <a:buClr>
                <a:schemeClr val="tx1"/>
              </a:buClr>
              <a:buChar char="•"/>
              <a:defRPr sz="2800">
                <a:solidFill>
                  <a:schemeClr val="tx1"/>
                </a:solidFill>
                <a:latin typeface="Verdana" panose="020B0604030504040204" pitchFamily="34" charset="0"/>
              </a:defRPr>
            </a:lvl2pPr>
            <a:lvl3pPr marL="1143000" indent="-228600">
              <a:spcBef>
                <a:spcPct val="20000"/>
              </a:spcBef>
              <a:buClr>
                <a:schemeClr val="hlink"/>
              </a:buClr>
              <a:buSzPct val="60000"/>
              <a:buFont typeface="Wingdings" panose="05000000000000000000" pitchFamily="2" charset="2"/>
              <a:buChar char="u"/>
              <a:defRPr sz="2400">
                <a:solidFill>
                  <a:schemeClr val="tx1"/>
                </a:solidFill>
                <a:latin typeface="Verdana" panose="020B0604030504040204" pitchFamily="34" charset="0"/>
              </a:defRPr>
            </a:lvl3pPr>
            <a:lvl4pPr marL="1600200" indent="-228600">
              <a:spcBef>
                <a:spcPct val="20000"/>
              </a:spcBef>
              <a:buClr>
                <a:schemeClr val="tx1"/>
              </a:buClr>
              <a:buChar char="•"/>
              <a:defRPr sz="2000">
                <a:solidFill>
                  <a:schemeClr val="tx1"/>
                </a:solidFill>
                <a:latin typeface="Verdana" panose="020B0604030504040204" pitchFamily="34" charset="0"/>
              </a:defRPr>
            </a:lvl4pPr>
            <a:lvl5pPr marL="2057400" indent="-228600">
              <a:spcBef>
                <a:spcPct val="20000"/>
              </a:spcBef>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u"/>
              <a:defRPr sz="2000">
                <a:solidFill>
                  <a:schemeClr val="tx1"/>
                </a:solidFill>
                <a:latin typeface="Verdana" panose="020B0604030504040204" pitchFamily="34" charset="0"/>
              </a:defRPr>
            </a:lvl9pPr>
          </a:lstStyle>
          <a:p>
            <a:pPr algn="ctr" eaLnBrk="1" hangingPunct="1">
              <a:spcBef>
                <a:spcPct val="50000"/>
              </a:spcBef>
              <a:buClrTx/>
              <a:buSzTx/>
              <a:buFontTx/>
              <a:buNone/>
            </a:pPr>
            <a:r>
              <a:rPr lang="ru-RU" altLang="ru-RU" sz="1800" b="1" dirty="0">
                <a:solidFill>
                  <a:srgbClr val="0033CC"/>
                </a:solidFill>
              </a:rPr>
              <a:t>МЕТОДЫ  ДОСТУПА  К  СРЕДЕ</a:t>
            </a:r>
          </a:p>
        </p:txBody>
      </p:sp>
    </p:spTree>
    <p:extLst>
      <p:ext uri="{BB962C8B-B14F-4D97-AF65-F5344CB8AC3E}">
        <p14:creationId xmlns:p14="http://schemas.microsoft.com/office/powerpoint/2010/main" val="1290516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CFF3D3F4-8AD1-4B09-B46F-7FF099286343}"/>
              </a:ext>
            </a:extLst>
          </p:cNvPr>
          <p:cNvSpPr txBox="1">
            <a:spLocks noChangeArrowheads="1"/>
          </p:cNvSpPr>
          <p:nvPr/>
        </p:nvSpPr>
        <p:spPr bwMode="auto">
          <a:xfrm>
            <a:off x="1225685" y="57150"/>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Line 9">
            <a:extLst>
              <a:ext uri="{FF2B5EF4-FFF2-40B4-BE49-F238E27FC236}">
                <a16:creationId xmlns:a16="http://schemas.microsoft.com/office/drawing/2014/main" id="{2BCA0D52-5037-4A86-816A-8EB7BAC3A76D}"/>
              </a:ext>
            </a:extLst>
          </p:cNvPr>
          <p:cNvSpPr>
            <a:spLocks noChangeShapeType="1"/>
          </p:cNvSpPr>
          <p:nvPr/>
        </p:nvSpPr>
        <p:spPr bwMode="auto">
          <a:xfrm>
            <a:off x="1225685" y="390525"/>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4" name="Прямоугольник 3">
            <a:extLst>
              <a:ext uri="{FF2B5EF4-FFF2-40B4-BE49-F238E27FC236}">
                <a16:creationId xmlns:a16="http://schemas.microsoft.com/office/drawing/2014/main" id="{983CD6D4-0F42-4A34-9B00-CA2133F93683}"/>
              </a:ext>
            </a:extLst>
          </p:cNvPr>
          <p:cNvSpPr/>
          <p:nvPr/>
        </p:nvSpPr>
        <p:spPr>
          <a:xfrm>
            <a:off x="1225685" y="504036"/>
            <a:ext cx="10143929" cy="646331"/>
          </a:xfrm>
          <a:prstGeom prst="rect">
            <a:avLst/>
          </a:prstGeom>
        </p:spPr>
        <p:txBody>
          <a:bodyPr wrap="square">
            <a:spAutoFit/>
          </a:bodyPr>
          <a:lstStyle/>
          <a:p>
            <a:pPr algn="ctr">
              <a:spcAft>
                <a:spcPts val="600"/>
              </a:spcAft>
            </a:pPr>
            <a:r>
              <a:rPr lang="ru-RU" b="1" cap="all" spc="100" dirty="0">
                <a:solidFill>
                  <a:srgbClr val="0033CC"/>
                </a:solidFill>
                <a:latin typeface="Verdana" panose="020B0604030504040204" pitchFamily="34" charset="0"/>
              </a:rPr>
              <a:t>Адресация и маршрутизация в инфокоммуникационных системах</a:t>
            </a:r>
            <a:r>
              <a:rPr lang="ru-RU" b="1" spc="100" dirty="0">
                <a:solidFill>
                  <a:srgbClr val="0033CC"/>
                </a:solidFill>
                <a:latin typeface="Verdana" panose="020B0604030504040204" pitchFamily="34" charset="0"/>
              </a:rPr>
              <a:t>. </a:t>
            </a:r>
            <a:endParaRPr lang="ru-RU" b="1" spc="100" dirty="0">
              <a:latin typeface="Verdana" panose="020B0604030504040204" pitchFamily="34" charset="0"/>
            </a:endParaRPr>
          </a:p>
        </p:txBody>
      </p:sp>
    </p:spTree>
    <p:extLst>
      <p:ext uri="{BB962C8B-B14F-4D97-AF65-F5344CB8AC3E}">
        <p14:creationId xmlns:p14="http://schemas.microsoft.com/office/powerpoint/2010/main" val="3136668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B4A26681-269A-45F8-96CA-14DBEB6E1BAB}"/>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3" name="Прямоугольник 2">
            <a:extLst>
              <a:ext uri="{FF2B5EF4-FFF2-40B4-BE49-F238E27FC236}">
                <a16:creationId xmlns:a16="http://schemas.microsoft.com/office/drawing/2014/main" id="{80514203-50C0-44FE-8C4F-B935F3F3F12E}"/>
              </a:ext>
            </a:extLst>
          </p:cNvPr>
          <p:cNvSpPr/>
          <p:nvPr/>
        </p:nvSpPr>
        <p:spPr>
          <a:xfrm>
            <a:off x="802104" y="343450"/>
            <a:ext cx="10668000" cy="646331"/>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Каналообразующая аппаратура с частотным разделением каналов.</a:t>
            </a:r>
          </a:p>
          <a:p>
            <a:pPr algn="ctr"/>
            <a:r>
              <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rPr>
              <a:t>Частотное мультиплексирование.</a:t>
            </a:r>
          </a:p>
        </p:txBody>
      </p:sp>
      <p:cxnSp>
        <p:nvCxnSpPr>
          <p:cNvPr id="4" name="Прямая соединительная линия 3">
            <a:extLst>
              <a:ext uri="{FF2B5EF4-FFF2-40B4-BE49-F238E27FC236}">
                <a16:creationId xmlns:a16="http://schemas.microsoft.com/office/drawing/2014/main" id="{664204CF-F68F-4A56-818C-5377823592AE}"/>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8914" name="Picture 2" descr="ЧРК">
            <a:extLst>
              <a:ext uri="{FF2B5EF4-FFF2-40B4-BE49-F238E27FC236}">
                <a16:creationId xmlns:a16="http://schemas.microsoft.com/office/drawing/2014/main" id="{FCF540B4-AB6F-4EEF-855C-B826DCAB0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257"/>
          <a:stretch>
            <a:fillRect/>
          </a:stretch>
        </p:blipFill>
        <p:spPr bwMode="auto">
          <a:xfrm>
            <a:off x="3093020" y="1107352"/>
            <a:ext cx="5618162"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Рисунок 4">
            <a:extLst>
              <a:ext uri="{FF2B5EF4-FFF2-40B4-BE49-F238E27FC236}">
                <a16:creationId xmlns:a16="http://schemas.microsoft.com/office/drawing/2014/main" id="{3BA17049-C8F2-41B7-9457-BDB72AB898D0}"/>
              </a:ext>
            </a:extLst>
          </p:cNvPr>
          <p:cNvPicPr>
            <a:picLocks noChangeAspect="1"/>
          </p:cNvPicPr>
          <p:nvPr/>
        </p:nvPicPr>
        <p:blipFill>
          <a:blip r:embed="rId3"/>
          <a:stretch>
            <a:fillRect/>
          </a:stretch>
        </p:blipFill>
        <p:spPr>
          <a:xfrm>
            <a:off x="2609671" y="4904748"/>
            <a:ext cx="6665599" cy="1237260"/>
          </a:xfrm>
          <a:prstGeom prst="rect">
            <a:avLst/>
          </a:prstGeom>
        </p:spPr>
      </p:pic>
    </p:spTree>
    <p:extLst>
      <p:ext uri="{BB962C8B-B14F-4D97-AF65-F5344CB8AC3E}">
        <p14:creationId xmlns:p14="http://schemas.microsoft.com/office/powerpoint/2010/main" val="2802429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8">
            <a:extLst>
              <a:ext uri="{FF2B5EF4-FFF2-40B4-BE49-F238E27FC236}">
                <a16:creationId xmlns:a16="http://schemas.microsoft.com/office/drawing/2014/main" id="{FC5F8F0B-70D5-4489-8758-BFAEE949A302}"/>
              </a:ext>
            </a:extLst>
          </p:cNvPr>
          <p:cNvSpPr txBox="1">
            <a:spLocks noChangeArrowheads="1"/>
          </p:cNvSpPr>
          <p:nvPr/>
        </p:nvSpPr>
        <p:spPr bwMode="auto">
          <a:xfrm>
            <a:off x="914399" y="57150"/>
            <a:ext cx="105557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ru-RU" altLang="ru-RU" sz="1200" b="1" dirty="0" err="1">
                <a:solidFill>
                  <a:srgbClr val="00B050"/>
                </a:solidFill>
                <a:latin typeface="Arial" panose="020B0604020202020204" pitchFamily="34" charset="0"/>
                <a:cs typeface="Arial" panose="020B0604020202020204" pitchFamily="34" charset="0"/>
              </a:rPr>
              <a:t>СевГУ</a:t>
            </a:r>
            <a:r>
              <a:rPr lang="ru-RU" altLang="ru-RU" sz="1200" b="1" dirty="0">
                <a:solidFill>
                  <a:srgbClr val="00B050"/>
                </a:solidFill>
                <a:latin typeface="Arial" panose="020B0604020202020204" pitchFamily="34" charset="0"/>
                <a:cs typeface="Arial" panose="020B0604020202020204" pitchFamily="34" charset="0"/>
              </a:rPr>
              <a:t>                                                                             Инфокоммуникационные системы и сети                                                       Кафедра ИС</a:t>
            </a:r>
          </a:p>
        </p:txBody>
      </p:sp>
      <p:sp>
        <p:nvSpPr>
          <p:cNvPr id="6" name="Прямоугольник 5">
            <a:extLst>
              <a:ext uri="{FF2B5EF4-FFF2-40B4-BE49-F238E27FC236}">
                <a16:creationId xmlns:a16="http://schemas.microsoft.com/office/drawing/2014/main" id="{1B0D6222-047A-4C2E-8D3C-807E6CEF19BA}"/>
              </a:ext>
            </a:extLst>
          </p:cNvPr>
          <p:cNvSpPr/>
          <p:nvPr/>
        </p:nvSpPr>
        <p:spPr>
          <a:xfrm>
            <a:off x="802104" y="343450"/>
            <a:ext cx="10668000" cy="646331"/>
          </a:xfrm>
          <a:prstGeom prst="rect">
            <a:avLst/>
          </a:prstGeom>
        </p:spPr>
        <p:txBody>
          <a:bodyPr wrap="square">
            <a:spAutoFit/>
          </a:bodyPr>
          <a:lstStyle/>
          <a:p>
            <a:pPr algn="ctr"/>
            <a:r>
              <a:rPr lang="ru-RU" b="1" dirty="0">
                <a:solidFill>
                  <a:srgbClr val="0033CC"/>
                </a:solidFill>
                <a:latin typeface="Verdana" panose="020B0604030504040204" pitchFamily="34" charset="0"/>
                <a:ea typeface="Verdana" panose="020B0604030504040204" pitchFamily="34" charset="0"/>
                <a:cs typeface="Verdana" panose="020B0604030504040204" pitchFamily="34" charset="0"/>
              </a:rPr>
              <a:t>Каналообразующая аппаратура с временным разделением каналов.</a:t>
            </a:r>
          </a:p>
          <a:p>
            <a:pPr algn="ctr"/>
            <a:r>
              <a:rPr lang="ru-RU" b="1" spc="100" dirty="0">
                <a:solidFill>
                  <a:srgbClr val="0033CC"/>
                </a:solidFill>
                <a:latin typeface="Verdana" panose="020B0604030504040204" pitchFamily="34" charset="0"/>
                <a:ea typeface="Verdana" panose="020B0604030504040204" pitchFamily="34" charset="0"/>
                <a:cs typeface="Verdana" panose="020B0604030504040204" pitchFamily="34" charset="0"/>
              </a:rPr>
              <a:t>Временное мультиплексирование.</a:t>
            </a:r>
          </a:p>
        </p:txBody>
      </p:sp>
      <p:cxnSp>
        <p:nvCxnSpPr>
          <p:cNvPr id="7" name="Прямая соединительная линия 6">
            <a:extLst>
              <a:ext uri="{FF2B5EF4-FFF2-40B4-BE49-F238E27FC236}">
                <a16:creationId xmlns:a16="http://schemas.microsoft.com/office/drawing/2014/main" id="{A4C5517F-06A3-458A-93FE-D0F9D9C469F0}"/>
              </a:ext>
            </a:extLst>
          </p:cNvPr>
          <p:cNvCxnSpPr/>
          <p:nvPr/>
        </p:nvCxnSpPr>
        <p:spPr>
          <a:xfrm>
            <a:off x="914400" y="334149"/>
            <a:ext cx="1055570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9938" name="Picture 2" descr="ВРК">
            <a:extLst>
              <a:ext uri="{FF2B5EF4-FFF2-40B4-BE49-F238E27FC236}">
                <a16:creationId xmlns:a16="http://schemas.microsoft.com/office/drawing/2014/main" id="{5DD60470-EB73-4B55-A4AE-B8968D8B8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8339"/>
          <a:stretch>
            <a:fillRect/>
          </a:stretch>
        </p:blipFill>
        <p:spPr bwMode="auto">
          <a:xfrm>
            <a:off x="2884397" y="1214044"/>
            <a:ext cx="5983557" cy="44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1DAFA7A-256E-46C2-8BFA-C98CDA5F80A2}"/>
              </a:ext>
            </a:extLst>
          </p:cNvPr>
          <p:cNvSpPr txBox="1"/>
          <p:nvPr/>
        </p:nvSpPr>
        <p:spPr>
          <a:xfrm>
            <a:off x="9092241" y="4364966"/>
            <a:ext cx="1863306" cy="369332"/>
          </a:xfrm>
          <a:prstGeom prst="rect">
            <a:avLst/>
          </a:prstGeom>
          <a:noFill/>
        </p:spPr>
        <p:txBody>
          <a:bodyPr wrap="square" rtlCol="0">
            <a:spAutoFit/>
          </a:bodyPr>
          <a:lstStyle/>
          <a:p>
            <a:r>
              <a:rPr lang="ru-RU" dirty="0" err="1"/>
              <a:t>Тп</a:t>
            </a:r>
            <a:r>
              <a:rPr lang="ru-RU" dirty="0"/>
              <a:t> = </a:t>
            </a:r>
            <a:r>
              <a:rPr lang="ru-RU" dirty="0" err="1"/>
              <a:t>Тд</a:t>
            </a:r>
            <a:r>
              <a:rPr lang="ru-RU" dirty="0"/>
              <a:t>= 125 мкс</a:t>
            </a:r>
          </a:p>
        </p:txBody>
      </p:sp>
    </p:spTree>
    <p:extLst>
      <p:ext uri="{BB962C8B-B14F-4D97-AF65-F5344CB8AC3E}">
        <p14:creationId xmlns:p14="http://schemas.microsoft.com/office/powerpoint/2010/main" val="96250973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1961</TotalTime>
  <Words>5378</Words>
  <Application>Microsoft Office PowerPoint</Application>
  <PresentationFormat>Широкоэкранный</PresentationFormat>
  <Paragraphs>461</Paragraphs>
  <Slides>71</Slides>
  <Notes>0</Notes>
  <HiddenSlides>0</HiddenSlides>
  <MMClips>0</MMClips>
  <ScaleCrop>false</ScaleCrop>
  <HeadingPairs>
    <vt:vector size="8" baseType="variant">
      <vt:variant>
        <vt:lpstr>Использованные шрифты</vt:lpstr>
      </vt:variant>
      <vt:variant>
        <vt:i4>9</vt:i4>
      </vt:variant>
      <vt:variant>
        <vt:lpstr>Тема</vt:lpstr>
      </vt:variant>
      <vt:variant>
        <vt:i4>1</vt:i4>
      </vt:variant>
      <vt:variant>
        <vt:lpstr>Внедренные серверы OLE</vt:lpstr>
      </vt:variant>
      <vt:variant>
        <vt:i4>2</vt:i4>
      </vt:variant>
      <vt:variant>
        <vt:lpstr>Заголовки слайдов</vt:lpstr>
      </vt:variant>
      <vt:variant>
        <vt:i4>71</vt:i4>
      </vt:variant>
    </vt:vector>
  </HeadingPairs>
  <TitlesOfParts>
    <vt:vector size="83" baseType="lpstr">
      <vt:lpstr>Arial</vt:lpstr>
      <vt:lpstr>Calibri</vt:lpstr>
      <vt:lpstr>Calibri Light</vt:lpstr>
      <vt:lpstr>Open Sans</vt:lpstr>
      <vt:lpstr>Tahoma</vt:lpstr>
      <vt:lpstr>Times</vt:lpstr>
      <vt:lpstr>Times New Roman</vt:lpstr>
      <vt:lpstr>Verdana</vt:lpstr>
      <vt:lpstr>Wingdings</vt:lpstr>
      <vt:lpstr>Тема Office</vt:lpstr>
      <vt:lpstr>Equation</vt:lpstr>
      <vt:lpstr>Точечный рисунок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dc:creator>
  <cp:lastModifiedBy>Пользователь</cp:lastModifiedBy>
  <cp:revision>148</cp:revision>
  <dcterms:created xsi:type="dcterms:W3CDTF">2019-07-17T06:08:05Z</dcterms:created>
  <dcterms:modified xsi:type="dcterms:W3CDTF">2020-01-18T11:01:53Z</dcterms:modified>
</cp:coreProperties>
</file>